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Montserrat" panose="00000500000000000000" pitchFamily="2" charset="0"/>
      <p:regular r:id="rId9"/>
    </p:embeddedFont>
    <p:embeddedFont>
      <p:font typeface="Noto Serif Display" panose="020B0604020202020204"/>
      <p:regular r:id="rId10"/>
    </p:embeddedFont>
    <p:embeddedFont>
      <p:font typeface="The Seasons" panose="020B0604020202020204" charset="0"/>
      <p:regular r:id="rId11"/>
    </p:embeddedFont>
    <p:embeddedFont>
      <p:font typeface="The Seasons Bold"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33" d="100"/>
          <a:sy n="33" d="100"/>
        </p:scale>
        <p:origin x="946"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viewProps" Target="viewProps.xml"/></Relationships>
</file>

<file path=ppt/media/image1.jpeg>
</file>

<file path=ppt/media/image10.png>
</file>

<file path=ppt/media/image11.jpe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jpeg>
</file>

<file path=ppt/media/image3.svg>
</file>

<file path=ppt/media/image4.png>
</file>

<file path=ppt/media/image5.sv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3.svg"/><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6.jpe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jpe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b="-15555"/>
            </a:stretch>
          </a:blipFill>
        </p:spPr>
        <p:txBody>
          <a:bodyPr/>
          <a:lstStyle/>
          <a:p>
            <a:endParaRPr lang="en-US" dirty="0"/>
          </a:p>
        </p:txBody>
      </p:sp>
      <p:sp>
        <p:nvSpPr>
          <p:cNvPr id="3" name="AutoShape 3"/>
          <p:cNvSpPr/>
          <p:nvPr/>
        </p:nvSpPr>
        <p:spPr>
          <a:xfrm rot="1980">
            <a:off x="879182" y="9083672"/>
            <a:ext cx="16529635" cy="0"/>
          </a:xfrm>
          <a:prstGeom prst="line">
            <a:avLst/>
          </a:prstGeom>
          <a:ln w="19050" cap="flat">
            <a:solidFill>
              <a:srgbClr val="FFFFFF"/>
            </a:solidFill>
            <a:prstDash val="solid"/>
            <a:headEnd type="none" w="sm" len="sm"/>
            <a:tailEnd type="none" w="sm" len="sm"/>
          </a:ln>
        </p:spPr>
      </p:sp>
      <p:sp>
        <p:nvSpPr>
          <p:cNvPr id="4" name="AutoShape 4"/>
          <p:cNvSpPr/>
          <p:nvPr/>
        </p:nvSpPr>
        <p:spPr>
          <a:xfrm rot="1980">
            <a:off x="879182" y="1184278"/>
            <a:ext cx="16529635" cy="0"/>
          </a:xfrm>
          <a:prstGeom prst="line">
            <a:avLst/>
          </a:prstGeom>
          <a:ln w="19050" cap="flat">
            <a:solidFill>
              <a:srgbClr val="FFFFFF"/>
            </a:solidFill>
            <a:prstDash val="solid"/>
            <a:headEnd type="none" w="sm" len="sm"/>
            <a:tailEnd type="none" w="sm" len="sm"/>
          </a:ln>
        </p:spPr>
      </p:sp>
      <p:sp>
        <p:nvSpPr>
          <p:cNvPr id="5" name="Freeform 5"/>
          <p:cNvSpPr/>
          <p:nvPr/>
        </p:nvSpPr>
        <p:spPr>
          <a:xfrm>
            <a:off x="17047552" y="9356645"/>
            <a:ext cx="361269" cy="212355"/>
          </a:xfrm>
          <a:custGeom>
            <a:avLst/>
            <a:gdLst/>
            <a:ahLst/>
            <a:cxnLst/>
            <a:rect l="l" t="t" r="r" b="b"/>
            <a:pathLst>
              <a:path w="361269" h="212355">
                <a:moveTo>
                  <a:pt x="0" y="0"/>
                </a:moveTo>
                <a:lnTo>
                  <a:pt x="361270" y="0"/>
                </a:lnTo>
                <a:lnTo>
                  <a:pt x="361270" y="212354"/>
                </a:lnTo>
                <a:lnTo>
                  <a:pt x="0" y="212354"/>
                </a:lnTo>
                <a:lnTo>
                  <a:pt x="0" y="0"/>
                </a:lnTo>
                <a:close/>
              </a:path>
            </a:pathLst>
          </a:custGeom>
          <a:blipFill>
            <a:blip r:embed="rId3">
              <a:extLst>
                <a:ext uri="{96DAC541-7B7A-43D3-8B79-37D633B846F1}">
                  <asvg:svgBlip xmlns:asvg="http://schemas.microsoft.com/office/drawing/2016/SVG/main" r:embed="rId4"/>
                </a:ext>
              </a:extLst>
            </a:blip>
            <a:stretch>
              <a:fillRect l="-39894" b="-128909"/>
            </a:stretch>
          </a:blipFill>
        </p:spPr>
      </p:sp>
      <p:sp>
        <p:nvSpPr>
          <p:cNvPr id="6" name="TextBox 6"/>
          <p:cNvSpPr txBox="1"/>
          <p:nvPr/>
        </p:nvSpPr>
        <p:spPr>
          <a:xfrm>
            <a:off x="891181" y="9265655"/>
            <a:ext cx="2475295" cy="356235"/>
          </a:xfrm>
          <a:prstGeom prst="rect">
            <a:avLst/>
          </a:prstGeom>
        </p:spPr>
        <p:txBody>
          <a:bodyPr lIns="0" tIns="0" rIns="0" bIns="0" rtlCol="0" anchor="t">
            <a:spAutoFit/>
          </a:bodyPr>
          <a:lstStyle/>
          <a:p>
            <a:pPr algn="just">
              <a:lnSpc>
                <a:spcPts val="2940"/>
              </a:lnSpc>
            </a:pPr>
            <a:r>
              <a:rPr lang="en-US" sz="2100">
                <a:solidFill>
                  <a:srgbClr val="FFFFFF"/>
                </a:solidFill>
                <a:latin typeface="Montserrat"/>
              </a:rPr>
              <a:t>01</a:t>
            </a:r>
          </a:p>
        </p:txBody>
      </p:sp>
      <p:sp>
        <p:nvSpPr>
          <p:cNvPr id="7" name="TextBox 7"/>
          <p:cNvSpPr txBox="1"/>
          <p:nvPr/>
        </p:nvSpPr>
        <p:spPr>
          <a:xfrm>
            <a:off x="14933527" y="672465"/>
            <a:ext cx="2475295" cy="356235"/>
          </a:xfrm>
          <a:prstGeom prst="rect">
            <a:avLst/>
          </a:prstGeom>
        </p:spPr>
        <p:txBody>
          <a:bodyPr lIns="0" tIns="0" rIns="0" bIns="0" rtlCol="0" anchor="t">
            <a:spAutoFit/>
          </a:bodyPr>
          <a:lstStyle/>
          <a:p>
            <a:pPr algn="r">
              <a:lnSpc>
                <a:spcPts val="2940"/>
              </a:lnSpc>
            </a:pPr>
            <a:r>
              <a:rPr lang="en-US" sz="2100">
                <a:solidFill>
                  <a:srgbClr val="FFFFFF"/>
                </a:solidFill>
                <a:latin typeface="Montserrat"/>
              </a:rPr>
              <a:t> May 8th </a:t>
            </a:r>
          </a:p>
        </p:txBody>
      </p:sp>
      <p:sp>
        <p:nvSpPr>
          <p:cNvPr id="9" name="Freeform 9"/>
          <p:cNvSpPr/>
          <p:nvPr/>
        </p:nvSpPr>
        <p:spPr>
          <a:xfrm>
            <a:off x="15839426" y="1189040"/>
            <a:ext cx="1569395" cy="1569395"/>
          </a:xfrm>
          <a:custGeom>
            <a:avLst/>
            <a:gdLst/>
            <a:ahLst/>
            <a:cxnLst/>
            <a:rect l="l" t="t" r="r" b="b"/>
            <a:pathLst>
              <a:path w="1569395" h="1569395">
                <a:moveTo>
                  <a:pt x="0" y="0"/>
                </a:moveTo>
                <a:lnTo>
                  <a:pt x="1569396" y="0"/>
                </a:lnTo>
                <a:lnTo>
                  <a:pt x="1569396" y="1569396"/>
                </a:lnTo>
                <a:lnTo>
                  <a:pt x="0" y="156939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TextBox 10"/>
          <p:cNvSpPr txBox="1"/>
          <p:nvPr/>
        </p:nvSpPr>
        <p:spPr>
          <a:xfrm>
            <a:off x="3366475" y="3779568"/>
            <a:ext cx="12261649" cy="1363932"/>
          </a:xfrm>
          <a:prstGeom prst="rect">
            <a:avLst/>
          </a:prstGeom>
        </p:spPr>
        <p:txBody>
          <a:bodyPr lIns="0" tIns="0" rIns="0" bIns="0" rtlCol="0" anchor="t">
            <a:spAutoFit/>
          </a:bodyPr>
          <a:lstStyle/>
          <a:p>
            <a:pPr algn="ctr">
              <a:lnSpc>
                <a:spcPts val="9930"/>
              </a:lnSpc>
            </a:pPr>
            <a:r>
              <a:rPr lang="en-US" sz="10912" dirty="0" err="1">
                <a:solidFill>
                  <a:srgbClr val="FFFFFF"/>
                </a:solidFill>
                <a:latin typeface="The Seasons"/>
              </a:rPr>
              <a:t>Tác</a:t>
            </a:r>
            <a:r>
              <a:rPr lang="en-US" sz="10912" dirty="0">
                <a:solidFill>
                  <a:srgbClr val="FFFFFF"/>
                </a:solidFill>
                <a:latin typeface="The Seasons"/>
              </a:rPr>
              <a:t> </a:t>
            </a:r>
            <a:r>
              <a:rPr lang="en-US" sz="10912" dirty="0" err="1">
                <a:solidFill>
                  <a:srgbClr val="FFFFFF"/>
                </a:solidFill>
                <a:latin typeface="The Seasons"/>
              </a:rPr>
              <a:t>hại</a:t>
            </a:r>
            <a:r>
              <a:rPr lang="en-US" sz="10912" dirty="0">
                <a:solidFill>
                  <a:srgbClr val="FFFFFF"/>
                </a:solidFill>
                <a:latin typeface="The Seasons"/>
              </a:rPr>
              <a:t> </a:t>
            </a:r>
            <a:r>
              <a:rPr lang="en-US" sz="10912" dirty="0" err="1">
                <a:solidFill>
                  <a:srgbClr val="FFFFFF"/>
                </a:solidFill>
                <a:latin typeface="The Seasons"/>
              </a:rPr>
              <a:t>của</a:t>
            </a:r>
            <a:r>
              <a:rPr lang="en-US" sz="10912" dirty="0">
                <a:solidFill>
                  <a:srgbClr val="FFFFFF"/>
                </a:solidFill>
                <a:latin typeface="The Seasons"/>
              </a:rPr>
              <a:t> ma </a:t>
            </a:r>
            <a:r>
              <a:rPr lang="en-US" sz="10912" dirty="0" err="1">
                <a:solidFill>
                  <a:srgbClr val="FFFFFF"/>
                </a:solidFill>
                <a:latin typeface="The Seasons"/>
              </a:rPr>
              <a:t>tuý</a:t>
            </a:r>
            <a:endParaRPr lang="en-US" sz="10912" dirty="0">
              <a:solidFill>
                <a:srgbClr val="FFFFFF"/>
              </a:solidFill>
              <a:latin typeface="The Seasons"/>
            </a:endParaRPr>
          </a:p>
        </p:txBody>
      </p:sp>
      <p:grpSp>
        <p:nvGrpSpPr>
          <p:cNvPr id="11" name="Group 11"/>
          <p:cNvGrpSpPr/>
          <p:nvPr/>
        </p:nvGrpSpPr>
        <p:grpSpPr>
          <a:xfrm>
            <a:off x="6497817" y="6949552"/>
            <a:ext cx="5292366" cy="1058043"/>
            <a:chOff x="0" y="0"/>
            <a:chExt cx="812800" cy="162494"/>
          </a:xfrm>
        </p:grpSpPr>
        <p:sp>
          <p:nvSpPr>
            <p:cNvPr id="12" name="Freeform 12"/>
            <p:cNvSpPr/>
            <p:nvPr/>
          </p:nvSpPr>
          <p:spPr>
            <a:xfrm>
              <a:off x="0" y="0"/>
              <a:ext cx="812800" cy="162494"/>
            </a:xfrm>
            <a:custGeom>
              <a:avLst/>
              <a:gdLst/>
              <a:ahLst/>
              <a:cxnLst/>
              <a:rect l="l" t="t" r="r" b="b"/>
              <a:pathLst>
                <a:path w="812800" h="162494">
                  <a:moveTo>
                    <a:pt x="406400" y="0"/>
                  </a:moveTo>
                  <a:cubicBezTo>
                    <a:pt x="181951" y="0"/>
                    <a:pt x="0" y="36376"/>
                    <a:pt x="0" y="81247"/>
                  </a:cubicBezTo>
                  <a:cubicBezTo>
                    <a:pt x="0" y="126118"/>
                    <a:pt x="181951" y="162494"/>
                    <a:pt x="406400" y="162494"/>
                  </a:cubicBezTo>
                  <a:cubicBezTo>
                    <a:pt x="630849" y="162494"/>
                    <a:pt x="812800" y="126118"/>
                    <a:pt x="812800" y="81247"/>
                  </a:cubicBezTo>
                  <a:cubicBezTo>
                    <a:pt x="812800" y="36376"/>
                    <a:pt x="630849" y="0"/>
                    <a:pt x="406400" y="0"/>
                  </a:cubicBezTo>
                  <a:close/>
                </a:path>
              </a:pathLst>
            </a:custGeom>
            <a:solidFill>
              <a:srgbClr val="000000">
                <a:alpha val="0"/>
              </a:srgbClr>
            </a:solidFill>
            <a:ln w="19050" cap="sq">
              <a:solidFill>
                <a:srgbClr val="FFFFFF"/>
              </a:solidFill>
              <a:prstDash val="solid"/>
              <a:miter/>
            </a:ln>
          </p:spPr>
        </p:sp>
        <p:sp>
          <p:nvSpPr>
            <p:cNvPr id="13" name="TextBox 13"/>
            <p:cNvSpPr txBox="1"/>
            <p:nvPr/>
          </p:nvSpPr>
          <p:spPr>
            <a:xfrm>
              <a:off x="76200" y="-22866"/>
              <a:ext cx="660400" cy="170126"/>
            </a:xfrm>
            <a:prstGeom prst="rect">
              <a:avLst/>
            </a:prstGeom>
          </p:spPr>
          <p:txBody>
            <a:bodyPr lIns="50800" tIns="50800" rIns="50800" bIns="50800" rtlCol="0" anchor="ctr"/>
            <a:lstStyle/>
            <a:p>
              <a:pPr algn="ctr">
                <a:lnSpc>
                  <a:spcPts val="2940"/>
                </a:lnSpc>
              </a:pPr>
              <a:endParaRPr/>
            </a:p>
          </p:txBody>
        </p:sp>
      </p:grpSp>
      <p:sp>
        <p:nvSpPr>
          <p:cNvPr id="14" name="TextBox 14"/>
          <p:cNvSpPr txBox="1"/>
          <p:nvPr/>
        </p:nvSpPr>
        <p:spPr>
          <a:xfrm>
            <a:off x="5645941" y="7268368"/>
            <a:ext cx="6996117" cy="372787"/>
          </a:xfrm>
          <a:prstGeom prst="rect">
            <a:avLst/>
          </a:prstGeom>
        </p:spPr>
        <p:txBody>
          <a:bodyPr lIns="0" tIns="0" rIns="0" bIns="0" rtlCol="0" anchor="t">
            <a:spAutoFit/>
          </a:bodyPr>
          <a:lstStyle/>
          <a:p>
            <a:pPr algn="ctr">
              <a:lnSpc>
                <a:spcPts val="3033"/>
              </a:lnSpc>
            </a:pPr>
            <a:r>
              <a:rPr lang="en-US" sz="2166">
                <a:solidFill>
                  <a:srgbClr val="FFFFFF"/>
                </a:solidFill>
                <a:latin typeface="Montserrat"/>
              </a:rPr>
              <a:t>Presented by: Viet Tran</a:t>
            </a:r>
          </a:p>
        </p:txBody>
      </p:sp>
      <p:sp>
        <p:nvSpPr>
          <p:cNvPr id="15" name="Freeform 9">
            <a:extLst>
              <a:ext uri="{FF2B5EF4-FFF2-40B4-BE49-F238E27FC236}">
                <a16:creationId xmlns:a16="http://schemas.microsoft.com/office/drawing/2014/main" id="{504C284E-3181-FFBA-5EB8-087EFD508369}"/>
              </a:ext>
            </a:extLst>
          </p:cNvPr>
          <p:cNvSpPr/>
          <p:nvPr/>
        </p:nvSpPr>
        <p:spPr>
          <a:xfrm>
            <a:off x="228600" y="244002"/>
            <a:ext cx="1569395" cy="1569395"/>
          </a:xfrm>
          <a:custGeom>
            <a:avLst/>
            <a:gdLst/>
            <a:ahLst/>
            <a:cxnLst/>
            <a:rect l="l" t="t" r="r" b="b"/>
            <a:pathLst>
              <a:path w="1569395" h="1569395">
                <a:moveTo>
                  <a:pt x="0" y="0"/>
                </a:moveTo>
                <a:lnTo>
                  <a:pt x="1569396" y="0"/>
                </a:lnTo>
                <a:lnTo>
                  <a:pt x="1569396" y="1569396"/>
                </a:lnTo>
                <a:lnTo>
                  <a:pt x="0" y="156939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222" b="-8222"/>
            </a:stretch>
          </a:blipFill>
        </p:spPr>
      </p:sp>
      <p:sp>
        <p:nvSpPr>
          <p:cNvPr id="3" name="AutoShape 3"/>
          <p:cNvSpPr/>
          <p:nvPr/>
        </p:nvSpPr>
        <p:spPr>
          <a:xfrm rot="1980">
            <a:off x="879182" y="9083672"/>
            <a:ext cx="16529635" cy="0"/>
          </a:xfrm>
          <a:prstGeom prst="line">
            <a:avLst/>
          </a:prstGeom>
          <a:ln w="19050" cap="flat">
            <a:solidFill>
              <a:srgbClr val="FFFFFF"/>
            </a:solidFill>
            <a:prstDash val="solid"/>
            <a:headEnd type="none" w="sm" len="sm"/>
            <a:tailEnd type="none" w="sm" len="sm"/>
          </a:ln>
        </p:spPr>
      </p:sp>
      <p:sp>
        <p:nvSpPr>
          <p:cNvPr id="4" name="AutoShape 4"/>
          <p:cNvSpPr/>
          <p:nvPr/>
        </p:nvSpPr>
        <p:spPr>
          <a:xfrm rot="1980">
            <a:off x="879182" y="1184278"/>
            <a:ext cx="16529635" cy="0"/>
          </a:xfrm>
          <a:prstGeom prst="line">
            <a:avLst/>
          </a:prstGeom>
          <a:ln w="19050" cap="flat">
            <a:solidFill>
              <a:srgbClr val="FFFFFF"/>
            </a:solidFill>
            <a:prstDash val="solid"/>
            <a:headEnd type="none" w="sm" len="sm"/>
            <a:tailEnd type="none" w="sm" len="sm"/>
          </a:ln>
        </p:spPr>
      </p:sp>
      <p:sp>
        <p:nvSpPr>
          <p:cNvPr id="5" name="Freeform 5"/>
          <p:cNvSpPr/>
          <p:nvPr/>
        </p:nvSpPr>
        <p:spPr>
          <a:xfrm>
            <a:off x="17047552" y="9356645"/>
            <a:ext cx="361269" cy="212355"/>
          </a:xfrm>
          <a:custGeom>
            <a:avLst/>
            <a:gdLst/>
            <a:ahLst/>
            <a:cxnLst/>
            <a:rect l="l" t="t" r="r" b="b"/>
            <a:pathLst>
              <a:path w="361269" h="212355">
                <a:moveTo>
                  <a:pt x="0" y="0"/>
                </a:moveTo>
                <a:lnTo>
                  <a:pt x="361270" y="0"/>
                </a:lnTo>
                <a:lnTo>
                  <a:pt x="361270" y="212354"/>
                </a:lnTo>
                <a:lnTo>
                  <a:pt x="0" y="212354"/>
                </a:lnTo>
                <a:lnTo>
                  <a:pt x="0" y="0"/>
                </a:lnTo>
                <a:close/>
              </a:path>
            </a:pathLst>
          </a:custGeom>
          <a:blipFill>
            <a:blip r:embed="rId3">
              <a:extLst>
                <a:ext uri="{96DAC541-7B7A-43D3-8B79-37D633B846F1}">
                  <asvg:svgBlip xmlns:asvg="http://schemas.microsoft.com/office/drawing/2016/SVG/main" r:embed="rId4"/>
                </a:ext>
              </a:extLst>
            </a:blip>
            <a:stretch>
              <a:fillRect l="-39894" b="-128909"/>
            </a:stretch>
          </a:blipFill>
        </p:spPr>
      </p:sp>
      <p:sp>
        <p:nvSpPr>
          <p:cNvPr id="6" name="AutoShape 6"/>
          <p:cNvSpPr/>
          <p:nvPr/>
        </p:nvSpPr>
        <p:spPr>
          <a:xfrm rot="-5400000">
            <a:off x="6436215" y="5133975"/>
            <a:ext cx="6732877" cy="0"/>
          </a:xfrm>
          <a:prstGeom prst="line">
            <a:avLst/>
          </a:prstGeom>
          <a:ln w="19050" cap="flat">
            <a:solidFill>
              <a:srgbClr val="FFFFFF"/>
            </a:solidFill>
            <a:prstDash val="solid"/>
            <a:headEnd type="none" w="sm" len="sm"/>
            <a:tailEnd type="none" w="sm" len="sm"/>
          </a:ln>
        </p:spPr>
      </p:sp>
      <p:sp>
        <p:nvSpPr>
          <p:cNvPr id="7" name="Freeform 7"/>
          <p:cNvSpPr/>
          <p:nvPr/>
        </p:nvSpPr>
        <p:spPr>
          <a:xfrm>
            <a:off x="6242534" y="5143500"/>
            <a:ext cx="1569395" cy="1569395"/>
          </a:xfrm>
          <a:custGeom>
            <a:avLst/>
            <a:gdLst/>
            <a:ahLst/>
            <a:cxnLst/>
            <a:rect l="l" t="t" r="r" b="b"/>
            <a:pathLst>
              <a:path w="1569395" h="1569395">
                <a:moveTo>
                  <a:pt x="0" y="0"/>
                </a:moveTo>
                <a:lnTo>
                  <a:pt x="1569395" y="0"/>
                </a:lnTo>
                <a:lnTo>
                  <a:pt x="1569395" y="1569395"/>
                </a:lnTo>
                <a:lnTo>
                  <a:pt x="0" y="156939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1210746" y="3921176"/>
            <a:ext cx="8008015" cy="1574338"/>
          </a:xfrm>
          <a:prstGeom prst="rect">
            <a:avLst/>
          </a:prstGeom>
        </p:spPr>
        <p:txBody>
          <a:bodyPr lIns="0" tIns="0" rIns="0" bIns="0" rtlCol="0" anchor="t">
            <a:spAutoFit/>
          </a:bodyPr>
          <a:lstStyle/>
          <a:p>
            <a:pPr algn="l">
              <a:lnSpc>
                <a:spcPts val="5950"/>
              </a:lnSpc>
            </a:pPr>
            <a:r>
              <a:rPr lang="en-US" sz="6539" dirty="0" err="1">
                <a:solidFill>
                  <a:srgbClr val="FFFFFF"/>
                </a:solidFill>
                <a:latin typeface="The Seasons"/>
              </a:rPr>
              <a:t>Trình</a:t>
            </a:r>
            <a:r>
              <a:rPr lang="en-US" sz="6539" dirty="0">
                <a:solidFill>
                  <a:srgbClr val="FFFFFF"/>
                </a:solidFill>
                <a:latin typeface="The Seasons"/>
              </a:rPr>
              <a:t> </a:t>
            </a:r>
            <a:r>
              <a:rPr lang="en-US" sz="6539" dirty="0" err="1">
                <a:solidFill>
                  <a:srgbClr val="FFFFFF"/>
                </a:solidFill>
                <a:latin typeface="The Seasons"/>
              </a:rPr>
              <a:t>bày</a:t>
            </a:r>
            <a:r>
              <a:rPr lang="en-US" sz="6539" dirty="0">
                <a:solidFill>
                  <a:srgbClr val="FFFFFF"/>
                </a:solidFill>
                <a:latin typeface="The Seasons"/>
              </a:rPr>
              <a:t> </a:t>
            </a:r>
            <a:r>
              <a:rPr lang="en-US" sz="6539" dirty="0" err="1">
                <a:solidFill>
                  <a:srgbClr val="FFFFFF"/>
                </a:solidFill>
                <a:latin typeface="The Seasons"/>
              </a:rPr>
              <a:t>tổng</a:t>
            </a:r>
            <a:r>
              <a:rPr lang="en-US" sz="6539" dirty="0">
                <a:solidFill>
                  <a:srgbClr val="FFFFFF"/>
                </a:solidFill>
                <a:latin typeface="The Seasons"/>
              </a:rPr>
              <a:t> </a:t>
            </a:r>
            <a:r>
              <a:rPr lang="en-US" sz="6539" dirty="0" err="1">
                <a:solidFill>
                  <a:srgbClr val="FFFFFF"/>
                </a:solidFill>
                <a:latin typeface="The Seasons"/>
              </a:rPr>
              <a:t>quan</a:t>
            </a:r>
            <a:r>
              <a:rPr lang="en-US" sz="6539" dirty="0">
                <a:solidFill>
                  <a:srgbClr val="FFFFFF"/>
                </a:solidFill>
                <a:latin typeface="The Seasons"/>
              </a:rPr>
              <a:t> </a:t>
            </a:r>
            <a:r>
              <a:rPr lang="en-US" sz="6539" dirty="0" err="1">
                <a:solidFill>
                  <a:srgbClr val="FFFFFF"/>
                </a:solidFill>
                <a:latin typeface="The Seasons"/>
              </a:rPr>
              <a:t>các</a:t>
            </a:r>
            <a:r>
              <a:rPr lang="en-US" sz="6539" dirty="0">
                <a:solidFill>
                  <a:srgbClr val="FFFFFF"/>
                </a:solidFill>
                <a:latin typeface="The Seasons"/>
              </a:rPr>
              <a:t> </a:t>
            </a:r>
            <a:r>
              <a:rPr lang="en-US" sz="6539" dirty="0" err="1">
                <a:solidFill>
                  <a:srgbClr val="FFFFFF"/>
                </a:solidFill>
                <a:latin typeface="The Seasons"/>
              </a:rPr>
              <a:t>vấn</a:t>
            </a:r>
            <a:r>
              <a:rPr lang="en-US" sz="6539" dirty="0">
                <a:solidFill>
                  <a:srgbClr val="FFFFFF"/>
                </a:solidFill>
                <a:latin typeface="The Seasons"/>
              </a:rPr>
              <a:t> </a:t>
            </a:r>
            <a:r>
              <a:rPr lang="en-US" sz="6539" dirty="0" err="1">
                <a:solidFill>
                  <a:srgbClr val="FFFFFF"/>
                </a:solidFill>
                <a:latin typeface="The Seasons"/>
              </a:rPr>
              <a:t>đề</a:t>
            </a:r>
            <a:endParaRPr lang="en-US" sz="6539" dirty="0">
              <a:solidFill>
                <a:srgbClr val="FFFFFF"/>
              </a:solidFill>
              <a:latin typeface="The Seasons"/>
            </a:endParaRPr>
          </a:p>
        </p:txBody>
      </p:sp>
      <p:grpSp>
        <p:nvGrpSpPr>
          <p:cNvPr id="9" name="Group 9"/>
          <p:cNvGrpSpPr/>
          <p:nvPr/>
        </p:nvGrpSpPr>
        <p:grpSpPr>
          <a:xfrm>
            <a:off x="10786657" y="2420688"/>
            <a:ext cx="573233" cy="573233"/>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id="11" name="TextBox 11"/>
            <p:cNvSpPr txBox="1"/>
            <p:nvPr/>
          </p:nvSpPr>
          <p:spPr>
            <a:xfrm>
              <a:off x="76200" y="38100"/>
              <a:ext cx="660400" cy="698500"/>
            </a:xfrm>
            <a:prstGeom prst="rect">
              <a:avLst/>
            </a:prstGeom>
          </p:spPr>
          <p:txBody>
            <a:bodyPr lIns="51101" tIns="51101" rIns="51101" bIns="51101" rtlCol="0" anchor="ctr"/>
            <a:lstStyle/>
            <a:p>
              <a:pPr algn="ctr">
                <a:lnSpc>
                  <a:spcPts val="2100"/>
                </a:lnSpc>
              </a:pPr>
              <a:r>
                <a:rPr lang="en-US" sz="1500">
                  <a:solidFill>
                    <a:srgbClr val="FFFFFF"/>
                  </a:solidFill>
                  <a:latin typeface="Montserrat"/>
                </a:rPr>
                <a:t>A</a:t>
              </a:r>
            </a:p>
          </p:txBody>
        </p:sp>
      </p:grpSp>
      <p:grpSp>
        <p:nvGrpSpPr>
          <p:cNvPr id="12" name="Group 12"/>
          <p:cNvGrpSpPr/>
          <p:nvPr/>
        </p:nvGrpSpPr>
        <p:grpSpPr>
          <a:xfrm>
            <a:off x="10786657" y="3275731"/>
            <a:ext cx="573233" cy="57323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id="14" name="TextBox 14"/>
            <p:cNvSpPr txBox="1"/>
            <p:nvPr/>
          </p:nvSpPr>
          <p:spPr>
            <a:xfrm>
              <a:off x="76200" y="38100"/>
              <a:ext cx="660400" cy="698500"/>
            </a:xfrm>
            <a:prstGeom prst="rect">
              <a:avLst/>
            </a:prstGeom>
          </p:spPr>
          <p:txBody>
            <a:bodyPr lIns="51101" tIns="51101" rIns="51101" bIns="51101" rtlCol="0" anchor="ctr"/>
            <a:lstStyle/>
            <a:p>
              <a:pPr algn="ctr">
                <a:lnSpc>
                  <a:spcPts val="2100"/>
                </a:lnSpc>
              </a:pPr>
              <a:r>
                <a:rPr lang="en-US" sz="1500">
                  <a:solidFill>
                    <a:srgbClr val="FFFFFF"/>
                  </a:solidFill>
                  <a:latin typeface="Montserrat"/>
                </a:rPr>
                <a:t>B</a:t>
              </a:r>
            </a:p>
          </p:txBody>
        </p:sp>
      </p:grpSp>
      <p:grpSp>
        <p:nvGrpSpPr>
          <p:cNvPr id="15" name="Group 15"/>
          <p:cNvGrpSpPr/>
          <p:nvPr/>
        </p:nvGrpSpPr>
        <p:grpSpPr>
          <a:xfrm>
            <a:off x="10786657" y="4130773"/>
            <a:ext cx="573233" cy="573233"/>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id="17" name="TextBox 17"/>
            <p:cNvSpPr txBox="1"/>
            <p:nvPr/>
          </p:nvSpPr>
          <p:spPr>
            <a:xfrm>
              <a:off x="76200" y="38100"/>
              <a:ext cx="660400" cy="698500"/>
            </a:xfrm>
            <a:prstGeom prst="rect">
              <a:avLst/>
            </a:prstGeom>
          </p:spPr>
          <p:txBody>
            <a:bodyPr lIns="51101" tIns="51101" rIns="51101" bIns="51101" rtlCol="0" anchor="ctr"/>
            <a:lstStyle/>
            <a:p>
              <a:pPr algn="ctr">
                <a:lnSpc>
                  <a:spcPts val="2100"/>
                </a:lnSpc>
              </a:pPr>
              <a:r>
                <a:rPr lang="en-US" sz="1500">
                  <a:solidFill>
                    <a:srgbClr val="FFFFFF"/>
                  </a:solidFill>
                  <a:latin typeface="Montserrat"/>
                </a:rPr>
                <a:t>C</a:t>
              </a:r>
            </a:p>
          </p:txBody>
        </p:sp>
      </p:grpSp>
      <p:grpSp>
        <p:nvGrpSpPr>
          <p:cNvPr id="18" name="Group 18"/>
          <p:cNvGrpSpPr/>
          <p:nvPr/>
        </p:nvGrpSpPr>
        <p:grpSpPr>
          <a:xfrm>
            <a:off x="10786657" y="4985816"/>
            <a:ext cx="573233" cy="573233"/>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id="20" name="TextBox 20"/>
            <p:cNvSpPr txBox="1"/>
            <p:nvPr/>
          </p:nvSpPr>
          <p:spPr>
            <a:xfrm>
              <a:off x="76200" y="38100"/>
              <a:ext cx="660400" cy="698500"/>
            </a:xfrm>
            <a:prstGeom prst="rect">
              <a:avLst/>
            </a:prstGeom>
          </p:spPr>
          <p:txBody>
            <a:bodyPr lIns="51101" tIns="51101" rIns="51101" bIns="51101" rtlCol="0" anchor="ctr"/>
            <a:lstStyle/>
            <a:p>
              <a:pPr algn="ctr">
                <a:lnSpc>
                  <a:spcPts val="2100"/>
                </a:lnSpc>
              </a:pPr>
              <a:r>
                <a:rPr lang="en-US" sz="1500">
                  <a:solidFill>
                    <a:srgbClr val="FFFFFF"/>
                  </a:solidFill>
                  <a:latin typeface="Montserrat"/>
                </a:rPr>
                <a:t>D</a:t>
              </a:r>
            </a:p>
          </p:txBody>
        </p:sp>
      </p:grpSp>
      <p:sp>
        <p:nvSpPr>
          <p:cNvPr id="21" name="TextBox 21"/>
          <p:cNvSpPr txBox="1"/>
          <p:nvPr/>
        </p:nvSpPr>
        <p:spPr>
          <a:xfrm>
            <a:off x="891181" y="9265655"/>
            <a:ext cx="2475295" cy="356235"/>
          </a:xfrm>
          <a:prstGeom prst="rect">
            <a:avLst/>
          </a:prstGeom>
        </p:spPr>
        <p:txBody>
          <a:bodyPr lIns="0" tIns="0" rIns="0" bIns="0" rtlCol="0" anchor="t">
            <a:spAutoFit/>
          </a:bodyPr>
          <a:lstStyle/>
          <a:p>
            <a:pPr algn="just">
              <a:lnSpc>
                <a:spcPts val="2940"/>
              </a:lnSpc>
            </a:pPr>
            <a:r>
              <a:rPr lang="en-US" sz="2100">
                <a:solidFill>
                  <a:srgbClr val="FFFFFF"/>
                </a:solidFill>
                <a:latin typeface="Montserrat"/>
              </a:rPr>
              <a:t>02</a:t>
            </a:r>
          </a:p>
        </p:txBody>
      </p:sp>
      <p:sp>
        <p:nvSpPr>
          <p:cNvPr id="22" name="TextBox 22"/>
          <p:cNvSpPr txBox="1"/>
          <p:nvPr/>
        </p:nvSpPr>
        <p:spPr>
          <a:xfrm>
            <a:off x="14933527" y="672465"/>
            <a:ext cx="2475295" cy="356235"/>
          </a:xfrm>
          <a:prstGeom prst="rect">
            <a:avLst/>
          </a:prstGeom>
        </p:spPr>
        <p:txBody>
          <a:bodyPr lIns="0" tIns="0" rIns="0" bIns="0" rtlCol="0" anchor="t">
            <a:spAutoFit/>
          </a:bodyPr>
          <a:lstStyle/>
          <a:p>
            <a:pPr algn="r">
              <a:lnSpc>
                <a:spcPts val="2940"/>
              </a:lnSpc>
            </a:pPr>
            <a:r>
              <a:rPr lang="en-US" sz="2100">
                <a:solidFill>
                  <a:srgbClr val="FFFFFF"/>
                </a:solidFill>
                <a:latin typeface="Montserrat"/>
              </a:rPr>
              <a:t>May 8th</a:t>
            </a:r>
          </a:p>
        </p:txBody>
      </p:sp>
      <p:sp>
        <p:nvSpPr>
          <p:cNvPr id="24" name="TextBox 24"/>
          <p:cNvSpPr txBox="1"/>
          <p:nvPr/>
        </p:nvSpPr>
        <p:spPr>
          <a:xfrm>
            <a:off x="11795436" y="2481478"/>
            <a:ext cx="5252116" cy="404030"/>
          </a:xfrm>
          <a:prstGeom prst="rect">
            <a:avLst/>
          </a:prstGeom>
        </p:spPr>
        <p:txBody>
          <a:bodyPr lIns="0" tIns="0" rIns="0" bIns="0" rtlCol="0" anchor="t">
            <a:spAutoFit/>
          </a:bodyPr>
          <a:lstStyle/>
          <a:p>
            <a:pPr algn="l">
              <a:lnSpc>
                <a:spcPts val="3293"/>
              </a:lnSpc>
            </a:pPr>
            <a:r>
              <a:rPr lang="en-US" sz="2352">
                <a:solidFill>
                  <a:srgbClr val="FFFFFF"/>
                </a:solidFill>
                <a:latin typeface="Montserrat"/>
              </a:rPr>
              <a:t>Tác hại về sức khoẻ </a:t>
            </a:r>
          </a:p>
        </p:txBody>
      </p:sp>
      <p:sp>
        <p:nvSpPr>
          <p:cNvPr id="25" name="TextBox 25"/>
          <p:cNvSpPr txBox="1"/>
          <p:nvPr/>
        </p:nvSpPr>
        <p:spPr>
          <a:xfrm>
            <a:off x="11795436" y="3336520"/>
            <a:ext cx="5252116" cy="404030"/>
          </a:xfrm>
          <a:prstGeom prst="rect">
            <a:avLst/>
          </a:prstGeom>
        </p:spPr>
        <p:txBody>
          <a:bodyPr lIns="0" tIns="0" rIns="0" bIns="0" rtlCol="0" anchor="t">
            <a:spAutoFit/>
          </a:bodyPr>
          <a:lstStyle/>
          <a:p>
            <a:pPr algn="l">
              <a:lnSpc>
                <a:spcPts val="3293"/>
              </a:lnSpc>
            </a:pPr>
            <a:r>
              <a:rPr lang="en-US" sz="2352">
                <a:solidFill>
                  <a:srgbClr val="FFFFFF"/>
                </a:solidFill>
                <a:latin typeface="Montserrat"/>
              </a:rPr>
              <a:t>Tác hại về tâm lý </a:t>
            </a:r>
          </a:p>
        </p:txBody>
      </p:sp>
      <p:sp>
        <p:nvSpPr>
          <p:cNvPr id="26" name="TextBox 26"/>
          <p:cNvSpPr txBox="1"/>
          <p:nvPr/>
        </p:nvSpPr>
        <p:spPr>
          <a:xfrm>
            <a:off x="11795436" y="4191563"/>
            <a:ext cx="5252116" cy="404030"/>
          </a:xfrm>
          <a:prstGeom prst="rect">
            <a:avLst/>
          </a:prstGeom>
        </p:spPr>
        <p:txBody>
          <a:bodyPr lIns="0" tIns="0" rIns="0" bIns="0" rtlCol="0" anchor="t">
            <a:spAutoFit/>
          </a:bodyPr>
          <a:lstStyle/>
          <a:p>
            <a:pPr algn="l">
              <a:lnSpc>
                <a:spcPts val="3293"/>
              </a:lnSpc>
            </a:pPr>
            <a:r>
              <a:rPr lang="en-US" sz="2352">
                <a:solidFill>
                  <a:srgbClr val="FFFFFF"/>
                </a:solidFill>
                <a:latin typeface="Montserrat"/>
              </a:rPr>
              <a:t>Tác hại về xã hội </a:t>
            </a:r>
          </a:p>
        </p:txBody>
      </p:sp>
      <p:sp>
        <p:nvSpPr>
          <p:cNvPr id="27" name="TextBox 27"/>
          <p:cNvSpPr txBox="1"/>
          <p:nvPr/>
        </p:nvSpPr>
        <p:spPr>
          <a:xfrm>
            <a:off x="11795436" y="5046605"/>
            <a:ext cx="5252116" cy="404030"/>
          </a:xfrm>
          <a:prstGeom prst="rect">
            <a:avLst/>
          </a:prstGeom>
        </p:spPr>
        <p:txBody>
          <a:bodyPr lIns="0" tIns="0" rIns="0" bIns="0" rtlCol="0" anchor="t">
            <a:spAutoFit/>
          </a:bodyPr>
          <a:lstStyle/>
          <a:p>
            <a:pPr algn="l">
              <a:lnSpc>
                <a:spcPts val="3293"/>
              </a:lnSpc>
            </a:pPr>
            <a:r>
              <a:rPr lang="en-US" sz="2352">
                <a:solidFill>
                  <a:srgbClr val="FFFFFF"/>
                </a:solidFill>
                <a:latin typeface="Montserrat"/>
              </a:rPr>
              <a:t>Kết Luận</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C1E1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724086" cy="10287000"/>
            <a:chOff x="0" y="0"/>
            <a:chExt cx="965448" cy="13716000"/>
          </a:xfrm>
        </p:grpSpPr>
        <p:pic>
          <p:nvPicPr>
            <p:cNvPr id="3" name="Picture 3"/>
            <p:cNvPicPr>
              <a:picLocks noChangeAspect="1"/>
            </p:cNvPicPr>
            <p:nvPr/>
          </p:nvPicPr>
          <p:blipFill>
            <a:blip r:embed="rId2">
              <a:alphaModFix amt="64000"/>
            </a:blip>
            <a:srcRect l="25000" r="70315"/>
            <a:stretch>
              <a:fillRect/>
            </a:stretch>
          </p:blipFill>
          <p:spPr>
            <a:xfrm>
              <a:off x="0" y="0"/>
              <a:ext cx="965448" cy="13716000"/>
            </a:xfrm>
            <a:prstGeom prst="rect">
              <a:avLst/>
            </a:prstGeom>
          </p:spPr>
        </p:pic>
      </p:grpSp>
      <p:sp>
        <p:nvSpPr>
          <p:cNvPr id="4" name="AutoShape 4"/>
          <p:cNvSpPr/>
          <p:nvPr/>
        </p:nvSpPr>
        <p:spPr>
          <a:xfrm>
            <a:off x="879178" y="9078910"/>
            <a:ext cx="16529632" cy="9525"/>
          </a:xfrm>
          <a:prstGeom prst="line">
            <a:avLst/>
          </a:prstGeom>
          <a:ln w="19050" cap="flat">
            <a:solidFill>
              <a:srgbClr val="FFFFFF"/>
            </a:solidFill>
            <a:prstDash val="solid"/>
            <a:headEnd type="none" w="sm" len="sm"/>
            <a:tailEnd type="none" w="sm" len="sm"/>
          </a:ln>
        </p:spPr>
      </p:sp>
      <p:sp>
        <p:nvSpPr>
          <p:cNvPr id="5" name="AutoShape 5"/>
          <p:cNvSpPr/>
          <p:nvPr/>
        </p:nvSpPr>
        <p:spPr>
          <a:xfrm rot="1980">
            <a:off x="879182" y="1184278"/>
            <a:ext cx="16529635" cy="0"/>
          </a:xfrm>
          <a:prstGeom prst="line">
            <a:avLst/>
          </a:prstGeom>
          <a:ln w="19050" cap="flat">
            <a:solidFill>
              <a:srgbClr val="FFFFFF"/>
            </a:solidFill>
            <a:prstDash val="solid"/>
            <a:headEnd type="none" w="sm" len="sm"/>
            <a:tailEnd type="none" w="sm" len="sm"/>
          </a:ln>
        </p:spPr>
      </p:sp>
      <p:sp>
        <p:nvSpPr>
          <p:cNvPr id="6" name="Freeform 6"/>
          <p:cNvSpPr/>
          <p:nvPr/>
        </p:nvSpPr>
        <p:spPr>
          <a:xfrm>
            <a:off x="17047552" y="9356645"/>
            <a:ext cx="361269" cy="212355"/>
          </a:xfrm>
          <a:custGeom>
            <a:avLst/>
            <a:gdLst/>
            <a:ahLst/>
            <a:cxnLst/>
            <a:rect l="l" t="t" r="r" b="b"/>
            <a:pathLst>
              <a:path w="361269" h="212355">
                <a:moveTo>
                  <a:pt x="0" y="0"/>
                </a:moveTo>
                <a:lnTo>
                  <a:pt x="361270" y="0"/>
                </a:lnTo>
                <a:lnTo>
                  <a:pt x="361270" y="212354"/>
                </a:lnTo>
                <a:lnTo>
                  <a:pt x="0" y="212354"/>
                </a:lnTo>
                <a:lnTo>
                  <a:pt x="0" y="0"/>
                </a:lnTo>
                <a:close/>
              </a:path>
            </a:pathLst>
          </a:custGeom>
          <a:blipFill>
            <a:blip r:embed="rId3">
              <a:extLst>
                <a:ext uri="{96DAC541-7B7A-43D3-8B79-37D633B846F1}">
                  <asvg:svgBlip xmlns:asvg="http://schemas.microsoft.com/office/drawing/2016/SVG/main" r:embed="rId4"/>
                </a:ext>
              </a:extLst>
            </a:blip>
            <a:stretch>
              <a:fillRect l="-39894" b="-128909"/>
            </a:stretch>
          </a:blipFill>
        </p:spPr>
      </p:sp>
      <p:grpSp>
        <p:nvGrpSpPr>
          <p:cNvPr id="7" name="Group 7"/>
          <p:cNvGrpSpPr>
            <a:grpSpLocks noChangeAspect="1"/>
          </p:cNvGrpSpPr>
          <p:nvPr/>
        </p:nvGrpSpPr>
        <p:grpSpPr>
          <a:xfrm>
            <a:off x="1979085" y="3379587"/>
            <a:ext cx="6605009" cy="4774533"/>
            <a:chOff x="0" y="0"/>
            <a:chExt cx="5265420" cy="3806190"/>
          </a:xfrm>
        </p:grpSpPr>
        <p:sp>
          <p:nvSpPr>
            <p:cNvPr id="8" name="Freeform 8"/>
            <p:cNvSpPr/>
            <p:nvPr/>
          </p:nvSpPr>
          <p:spPr>
            <a:xfrm>
              <a:off x="15240" y="15240"/>
              <a:ext cx="5234940" cy="3774440"/>
            </a:xfrm>
            <a:custGeom>
              <a:avLst/>
              <a:gdLst/>
              <a:ahLst/>
              <a:cxnLst/>
              <a:rect l="l" t="t" r="r" b="b"/>
              <a:pathLst>
                <a:path w="5234940" h="3774440">
                  <a:moveTo>
                    <a:pt x="5234940" y="2413000"/>
                  </a:moveTo>
                  <a:lnTo>
                    <a:pt x="5234940" y="3201670"/>
                  </a:lnTo>
                  <a:cubicBezTo>
                    <a:pt x="5234940" y="3517900"/>
                    <a:pt x="4978400" y="3774440"/>
                    <a:pt x="4662170" y="3774440"/>
                  </a:cubicBezTo>
                  <a:lnTo>
                    <a:pt x="2617470" y="3774440"/>
                  </a:lnTo>
                  <a:lnTo>
                    <a:pt x="574040" y="3774440"/>
                  </a:lnTo>
                  <a:cubicBezTo>
                    <a:pt x="257810" y="3774440"/>
                    <a:pt x="0" y="3517900"/>
                    <a:pt x="0" y="3201670"/>
                  </a:cubicBezTo>
                  <a:lnTo>
                    <a:pt x="0" y="2413000"/>
                  </a:lnTo>
                  <a:cubicBezTo>
                    <a:pt x="0" y="1576070"/>
                    <a:pt x="875030" y="0"/>
                    <a:pt x="2617470" y="0"/>
                  </a:cubicBezTo>
                  <a:cubicBezTo>
                    <a:pt x="4359910" y="0"/>
                    <a:pt x="5234940" y="1576070"/>
                    <a:pt x="5234940" y="2413000"/>
                  </a:cubicBezTo>
                  <a:close/>
                </a:path>
              </a:pathLst>
            </a:custGeom>
            <a:blipFill>
              <a:blip r:embed="rId5"/>
              <a:stretch>
                <a:fillRect t="-5477" b="-5477"/>
              </a:stretch>
            </a:blipFill>
          </p:spPr>
        </p:sp>
        <p:sp>
          <p:nvSpPr>
            <p:cNvPr id="9" name="Freeform 9"/>
            <p:cNvSpPr/>
            <p:nvPr/>
          </p:nvSpPr>
          <p:spPr>
            <a:xfrm>
              <a:off x="0" y="0"/>
              <a:ext cx="5265420" cy="3806190"/>
            </a:xfrm>
            <a:custGeom>
              <a:avLst/>
              <a:gdLst/>
              <a:ahLst/>
              <a:cxnLst/>
              <a:rect l="l" t="t" r="r" b="b"/>
              <a:pathLst>
                <a:path w="5265420" h="3806190">
                  <a:moveTo>
                    <a:pt x="4676140" y="3806190"/>
                  </a:moveTo>
                  <a:lnTo>
                    <a:pt x="589280" y="3806190"/>
                  </a:lnTo>
                  <a:cubicBezTo>
                    <a:pt x="264160" y="3806190"/>
                    <a:pt x="0" y="3542030"/>
                    <a:pt x="0" y="3216910"/>
                  </a:cubicBezTo>
                  <a:lnTo>
                    <a:pt x="0" y="2428240"/>
                  </a:lnTo>
                  <a:cubicBezTo>
                    <a:pt x="0" y="1955800"/>
                    <a:pt x="259080" y="1355090"/>
                    <a:pt x="659130" y="897890"/>
                  </a:cubicBezTo>
                  <a:cubicBezTo>
                    <a:pt x="1018540" y="488950"/>
                    <a:pt x="1652270" y="0"/>
                    <a:pt x="2632710" y="0"/>
                  </a:cubicBezTo>
                  <a:cubicBezTo>
                    <a:pt x="3614420" y="0"/>
                    <a:pt x="4246880" y="488950"/>
                    <a:pt x="4606290" y="897890"/>
                  </a:cubicBezTo>
                  <a:cubicBezTo>
                    <a:pt x="5006340" y="1355090"/>
                    <a:pt x="5265420" y="1955800"/>
                    <a:pt x="5265420" y="2428240"/>
                  </a:cubicBezTo>
                  <a:lnTo>
                    <a:pt x="5265420" y="3216910"/>
                  </a:lnTo>
                  <a:cubicBezTo>
                    <a:pt x="5265420" y="3542030"/>
                    <a:pt x="5001260" y="3806190"/>
                    <a:pt x="4676140" y="3806190"/>
                  </a:cubicBezTo>
                  <a:close/>
                  <a:moveTo>
                    <a:pt x="2632710" y="31750"/>
                  </a:moveTo>
                  <a:cubicBezTo>
                    <a:pt x="1663700" y="31750"/>
                    <a:pt x="1037590" y="514350"/>
                    <a:pt x="683260" y="919480"/>
                  </a:cubicBezTo>
                  <a:cubicBezTo>
                    <a:pt x="287020" y="1370330"/>
                    <a:pt x="31750" y="1963420"/>
                    <a:pt x="31750" y="2428240"/>
                  </a:cubicBezTo>
                  <a:lnTo>
                    <a:pt x="31750" y="3216910"/>
                  </a:lnTo>
                  <a:cubicBezTo>
                    <a:pt x="31750" y="3524250"/>
                    <a:pt x="281940" y="3774440"/>
                    <a:pt x="589280" y="3774440"/>
                  </a:cubicBezTo>
                  <a:lnTo>
                    <a:pt x="4676140" y="3774440"/>
                  </a:lnTo>
                  <a:cubicBezTo>
                    <a:pt x="4983480" y="3774440"/>
                    <a:pt x="5233670" y="3524250"/>
                    <a:pt x="5233670" y="3216910"/>
                  </a:cubicBezTo>
                  <a:lnTo>
                    <a:pt x="5233670" y="2428240"/>
                  </a:lnTo>
                  <a:cubicBezTo>
                    <a:pt x="5233670" y="1963420"/>
                    <a:pt x="4978400" y="1370330"/>
                    <a:pt x="4582160" y="918210"/>
                  </a:cubicBezTo>
                  <a:cubicBezTo>
                    <a:pt x="4227830" y="514350"/>
                    <a:pt x="3601720" y="31750"/>
                    <a:pt x="2632710" y="31750"/>
                  </a:cubicBezTo>
                  <a:close/>
                </a:path>
              </a:pathLst>
            </a:custGeom>
            <a:solidFill>
              <a:srgbClr val="F1F2F2"/>
            </a:solidFill>
          </p:spPr>
        </p:sp>
      </p:grpSp>
      <p:sp>
        <p:nvSpPr>
          <p:cNvPr id="10" name="Freeform 10"/>
          <p:cNvSpPr/>
          <p:nvPr/>
        </p:nvSpPr>
        <p:spPr>
          <a:xfrm>
            <a:off x="6744083" y="3331962"/>
            <a:ext cx="1840012" cy="1840012"/>
          </a:xfrm>
          <a:custGeom>
            <a:avLst/>
            <a:gdLst/>
            <a:ahLst/>
            <a:cxnLst/>
            <a:rect l="l" t="t" r="r" b="b"/>
            <a:pathLst>
              <a:path w="1840012" h="1840012">
                <a:moveTo>
                  <a:pt x="0" y="0"/>
                </a:moveTo>
                <a:lnTo>
                  <a:pt x="1840012" y="0"/>
                </a:lnTo>
                <a:lnTo>
                  <a:pt x="1840012" y="1840012"/>
                </a:lnTo>
                <a:lnTo>
                  <a:pt x="0" y="184001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p:cNvSpPr/>
          <p:nvPr/>
        </p:nvSpPr>
        <p:spPr>
          <a:xfrm>
            <a:off x="1683868" y="6657166"/>
            <a:ext cx="1840012" cy="1840012"/>
          </a:xfrm>
          <a:custGeom>
            <a:avLst/>
            <a:gdLst/>
            <a:ahLst/>
            <a:cxnLst/>
            <a:rect l="l" t="t" r="r" b="b"/>
            <a:pathLst>
              <a:path w="1840012" h="1840012">
                <a:moveTo>
                  <a:pt x="0" y="0"/>
                </a:moveTo>
                <a:lnTo>
                  <a:pt x="1840011" y="0"/>
                </a:lnTo>
                <a:lnTo>
                  <a:pt x="1840011" y="1840012"/>
                </a:lnTo>
                <a:lnTo>
                  <a:pt x="0" y="184001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2" name="Group 12"/>
          <p:cNvGrpSpPr/>
          <p:nvPr/>
        </p:nvGrpSpPr>
        <p:grpSpPr>
          <a:xfrm>
            <a:off x="17580272" y="0"/>
            <a:ext cx="724086" cy="10287000"/>
            <a:chOff x="0" y="0"/>
            <a:chExt cx="965448" cy="13716000"/>
          </a:xfrm>
        </p:grpSpPr>
        <p:pic>
          <p:nvPicPr>
            <p:cNvPr id="13" name="Picture 13"/>
            <p:cNvPicPr>
              <a:picLocks noChangeAspect="1"/>
            </p:cNvPicPr>
            <p:nvPr/>
          </p:nvPicPr>
          <p:blipFill>
            <a:blip r:embed="rId2">
              <a:alphaModFix amt="64000"/>
            </a:blip>
            <a:srcRect l="53200" r="42116"/>
            <a:stretch>
              <a:fillRect/>
            </a:stretch>
          </p:blipFill>
          <p:spPr>
            <a:xfrm>
              <a:off x="0" y="0"/>
              <a:ext cx="965448" cy="13716000"/>
            </a:xfrm>
            <a:prstGeom prst="rect">
              <a:avLst/>
            </a:prstGeom>
          </p:spPr>
        </p:pic>
      </p:grpSp>
      <p:sp>
        <p:nvSpPr>
          <p:cNvPr id="14" name="Freeform 14"/>
          <p:cNvSpPr/>
          <p:nvPr/>
        </p:nvSpPr>
        <p:spPr>
          <a:xfrm>
            <a:off x="1028700" y="7128269"/>
            <a:ext cx="2337775" cy="1969690"/>
          </a:xfrm>
          <a:custGeom>
            <a:avLst/>
            <a:gdLst/>
            <a:ahLst/>
            <a:cxnLst/>
            <a:rect l="l" t="t" r="r" b="b"/>
            <a:pathLst>
              <a:path w="2337775" h="1969690">
                <a:moveTo>
                  <a:pt x="0" y="0"/>
                </a:moveTo>
                <a:lnTo>
                  <a:pt x="2337775" y="0"/>
                </a:lnTo>
                <a:lnTo>
                  <a:pt x="2337775" y="1969691"/>
                </a:lnTo>
                <a:lnTo>
                  <a:pt x="0" y="1969691"/>
                </a:lnTo>
                <a:lnTo>
                  <a:pt x="0" y="0"/>
                </a:lnTo>
                <a:close/>
              </a:path>
            </a:pathLst>
          </a:custGeom>
          <a:blipFill>
            <a:blip r:embed="rId8"/>
            <a:stretch>
              <a:fillRect r="-5318"/>
            </a:stretch>
          </a:blipFill>
        </p:spPr>
      </p:sp>
      <p:sp>
        <p:nvSpPr>
          <p:cNvPr id="15" name="Freeform 15"/>
          <p:cNvSpPr/>
          <p:nvPr/>
        </p:nvSpPr>
        <p:spPr>
          <a:xfrm>
            <a:off x="6723203" y="3205901"/>
            <a:ext cx="2910289" cy="2328231"/>
          </a:xfrm>
          <a:custGeom>
            <a:avLst/>
            <a:gdLst/>
            <a:ahLst/>
            <a:cxnLst/>
            <a:rect l="l" t="t" r="r" b="b"/>
            <a:pathLst>
              <a:path w="2910289" h="2328231">
                <a:moveTo>
                  <a:pt x="0" y="0"/>
                </a:moveTo>
                <a:lnTo>
                  <a:pt x="2910289" y="0"/>
                </a:lnTo>
                <a:lnTo>
                  <a:pt x="2910289" y="2328232"/>
                </a:lnTo>
                <a:lnTo>
                  <a:pt x="0" y="2328232"/>
                </a:lnTo>
                <a:lnTo>
                  <a:pt x="0" y="0"/>
                </a:lnTo>
                <a:close/>
              </a:path>
            </a:pathLst>
          </a:custGeom>
          <a:blipFill>
            <a:blip r:embed="rId9"/>
            <a:stretch>
              <a:fillRect/>
            </a:stretch>
          </a:blipFill>
        </p:spPr>
      </p:sp>
      <p:sp>
        <p:nvSpPr>
          <p:cNvPr id="16" name="TextBox 16"/>
          <p:cNvSpPr txBox="1"/>
          <p:nvPr/>
        </p:nvSpPr>
        <p:spPr>
          <a:xfrm>
            <a:off x="4711204" y="1844570"/>
            <a:ext cx="9244728" cy="915351"/>
          </a:xfrm>
          <a:prstGeom prst="rect">
            <a:avLst/>
          </a:prstGeom>
        </p:spPr>
        <p:txBody>
          <a:bodyPr lIns="0" tIns="0" rIns="0" bIns="0" rtlCol="0" anchor="t">
            <a:spAutoFit/>
          </a:bodyPr>
          <a:lstStyle/>
          <a:p>
            <a:pPr algn="ctr">
              <a:lnSpc>
                <a:spcPts val="6613"/>
              </a:lnSpc>
            </a:pPr>
            <a:r>
              <a:rPr lang="en-US" sz="7267">
                <a:solidFill>
                  <a:srgbClr val="FFFFFF"/>
                </a:solidFill>
                <a:latin typeface="The Seasons"/>
              </a:rPr>
              <a:t>Tác hại về sức khoẻ</a:t>
            </a:r>
          </a:p>
        </p:txBody>
      </p:sp>
      <p:sp>
        <p:nvSpPr>
          <p:cNvPr id="17" name="TextBox 17"/>
          <p:cNvSpPr txBox="1"/>
          <p:nvPr/>
        </p:nvSpPr>
        <p:spPr>
          <a:xfrm>
            <a:off x="9333568" y="4868796"/>
            <a:ext cx="6143537" cy="2700907"/>
          </a:xfrm>
          <a:prstGeom prst="rect">
            <a:avLst/>
          </a:prstGeom>
        </p:spPr>
        <p:txBody>
          <a:bodyPr lIns="0" tIns="0" rIns="0" bIns="0" rtlCol="0" anchor="t">
            <a:spAutoFit/>
          </a:bodyPr>
          <a:lstStyle/>
          <a:p>
            <a:pPr marL="478933" lvl="1" indent="-239466" algn="l">
              <a:lnSpc>
                <a:spcPts val="3105"/>
              </a:lnSpc>
              <a:buFont typeface="Arial"/>
              <a:buChar char="•"/>
            </a:pPr>
            <a:r>
              <a:rPr lang="en-US" sz="2218">
                <a:solidFill>
                  <a:srgbClr val="FFFFFF"/>
                </a:solidFill>
                <a:latin typeface="Montserrat"/>
              </a:rPr>
              <a:t>Ung thư</a:t>
            </a:r>
          </a:p>
          <a:p>
            <a:pPr marL="478933" lvl="1" indent="-239466" algn="l">
              <a:lnSpc>
                <a:spcPts val="3105"/>
              </a:lnSpc>
              <a:buFont typeface="Arial"/>
              <a:buChar char="•"/>
            </a:pPr>
            <a:r>
              <a:rPr lang="en-US" sz="2218">
                <a:solidFill>
                  <a:srgbClr val="FFFFFF"/>
                </a:solidFill>
                <a:latin typeface="Montserrat"/>
              </a:rPr>
              <a:t>Bệnh tim</a:t>
            </a:r>
          </a:p>
          <a:p>
            <a:pPr marL="478933" lvl="1" indent="-239466" algn="l">
              <a:lnSpc>
                <a:spcPts val="3105"/>
              </a:lnSpc>
              <a:buFont typeface="Arial"/>
              <a:buChar char="•"/>
            </a:pPr>
            <a:r>
              <a:rPr lang="en-US" sz="2218">
                <a:solidFill>
                  <a:srgbClr val="FFFFFF"/>
                </a:solidFill>
                <a:latin typeface="Montserrat"/>
              </a:rPr>
              <a:t>Bệnh phổi</a:t>
            </a:r>
          </a:p>
          <a:p>
            <a:pPr marL="478933" lvl="1" indent="-239466" algn="l">
              <a:lnSpc>
                <a:spcPts val="3105"/>
              </a:lnSpc>
              <a:buFont typeface="Arial"/>
              <a:buChar char="•"/>
            </a:pPr>
            <a:r>
              <a:rPr lang="en-US" sz="2218">
                <a:solidFill>
                  <a:srgbClr val="FFFFFF"/>
                </a:solidFill>
                <a:latin typeface="Montserrat"/>
              </a:rPr>
              <a:t>Bệnh gan</a:t>
            </a:r>
          </a:p>
          <a:p>
            <a:pPr marL="478933" lvl="1" indent="-239466" algn="l">
              <a:lnSpc>
                <a:spcPts val="3105"/>
              </a:lnSpc>
              <a:buFont typeface="Arial"/>
              <a:buChar char="•"/>
            </a:pPr>
            <a:r>
              <a:rPr lang="en-US" sz="2218">
                <a:solidFill>
                  <a:srgbClr val="FFFFFF"/>
                </a:solidFill>
                <a:latin typeface="Montserrat"/>
              </a:rPr>
              <a:t>HIV/AIDS</a:t>
            </a:r>
          </a:p>
          <a:p>
            <a:pPr marL="478933" lvl="1" indent="-239466" algn="l">
              <a:lnSpc>
                <a:spcPts val="3105"/>
              </a:lnSpc>
              <a:buFont typeface="Arial"/>
              <a:buChar char="•"/>
            </a:pPr>
            <a:r>
              <a:rPr lang="en-US" sz="2218">
                <a:solidFill>
                  <a:srgbClr val="FFFFFF"/>
                </a:solidFill>
                <a:latin typeface="Montserrat"/>
              </a:rPr>
              <a:t>Rối loạn tâm thần</a:t>
            </a:r>
          </a:p>
          <a:p>
            <a:pPr marL="478933" lvl="1" indent="-239466" algn="l">
              <a:lnSpc>
                <a:spcPts val="3105"/>
              </a:lnSpc>
              <a:buFont typeface="Arial"/>
              <a:buChar char="•"/>
            </a:pPr>
            <a:r>
              <a:rPr lang="en-US" sz="2218">
                <a:solidFill>
                  <a:srgbClr val="FFFFFF"/>
                </a:solidFill>
                <a:latin typeface="Montserrat"/>
              </a:rPr>
              <a:t>Quá liều dẫn đến tử vong </a:t>
            </a:r>
          </a:p>
        </p:txBody>
      </p:sp>
      <p:sp>
        <p:nvSpPr>
          <p:cNvPr id="18" name="TextBox 18"/>
          <p:cNvSpPr txBox="1"/>
          <p:nvPr/>
        </p:nvSpPr>
        <p:spPr>
          <a:xfrm>
            <a:off x="9333568" y="3998712"/>
            <a:ext cx="7218704" cy="765309"/>
          </a:xfrm>
          <a:prstGeom prst="rect">
            <a:avLst/>
          </a:prstGeom>
        </p:spPr>
        <p:txBody>
          <a:bodyPr lIns="0" tIns="0" rIns="0" bIns="0" rtlCol="0" anchor="t">
            <a:spAutoFit/>
          </a:bodyPr>
          <a:lstStyle/>
          <a:p>
            <a:pPr algn="l">
              <a:lnSpc>
                <a:spcPts val="2905"/>
              </a:lnSpc>
            </a:pPr>
            <a:r>
              <a:rPr lang="en-US" sz="3193">
                <a:solidFill>
                  <a:srgbClr val="FFFFFF"/>
                </a:solidFill>
                <a:latin typeface="The Seasons"/>
              </a:rPr>
              <a:t>Ma túy có thể gây ra nhiều vấn đề sức khỏe nghiêm trọng, bao gồm:</a:t>
            </a:r>
          </a:p>
        </p:txBody>
      </p:sp>
      <p:sp>
        <p:nvSpPr>
          <p:cNvPr id="19" name="TextBox 19"/>
          <p:cNvSpPr txBox="1"/>
          <p:nvPr/>
        </p:nvSpPr>
        <p:spPr>
          <a:xfrm>
            <a:off x="891181" y="9265655"/>
            <a:ext cx="2475295" cy="356235"/>
          </a:xfrm>
          <a:prstGeom prst="rect">
            <a:avLst/>
          </a:prstGeom>
        </p:spPr>
        <p:txBody>
          <a:bodyPr lIns="0" tIns="0" rIns="0" bIns="0" rtlCol="0" anchor="t">
            <a:spAutoFit/>
          </a:bodyPr>
          <a:lstStyle/>
          <a:p>
            <a:pPr algn="just">
              <a:lnSpc>
                <a:spcPts val="2940"/>
              </a:lnSpc>
            </a:pPr>
            <a:r>
              <a:rPr lang="en-US" sz="2100">
                <a:solidFill>
                  <a:srgbClr val="FFFFFF"/>
                </a:solidFill>
                <a:latin typeface="Montserrat"/>
              </a:rPr>
              <a:t>03</a:t>
            </a:r>
          </a:p>
        </p:txBody>
      </p:sp>
      <p:sp>
        <p:nvSpPr>
          <p:cNvPr id="20" name="TextBox 20"/>
          <p:cNvSpPr txBox="1"/>
          <p:nvPr/>
        </p:nvSpPr>
        <p:spPr>
          <a:xfrm>
            <a:off x="14933527" y="672465"/>
            <a:ext cx="2475295" cy="356235"/>
          </a:xfrm>
          <a:prstGeom prst="rect">
            <a:avLst/>
          </a:prstGeom>
        </p:spPr>
        <p:txBody>
          <a:bodyPr lIns="0" tIns="0" rIns="0" bIns="0" rtlCol="0" anchor="t">
            <a:spAutoFit/>
          </a:bodyPr>
          <a:lstStyle/>
          <a:p>
            <a:pPr algn="r">
              <a:lnSpc>
                <a:spcPts val="2940"/>
              </a:lnSpc>
            </a:pPr>
            <a:r>
              <a:rPr lang="en-US" sz="2100">
                <a:solidFill>
                  <a:srgbClr val="FFFFFF"/>
                </a:solidFill>
                <a:latin typeface="Montserrat"/>
              </a:rPr>
              <a:t>May 8th</a:t>
            </a:r>
          </a:p>
        </p:txBody>
      </p:sp>
      <p:sp>
        <p:nvSpPr>
          <p:cNvPr id="21" name="TextBox 21"/>
          <p:cNvSpPr txBox="1"/>
          <p:nvPr/>
        </p:nvSpPr>
        <p:spPr>
          <a:xfrm>
            <a:off x="891181" y="672465"/>
            <a:ext cx="6134472" cy="323215"/>
          </a:xfrm>
          <a:prstGeom prst="rect">
            <a:avLst/>
          </a:prstGeom>
        </p:spPr>
        <p:txBody>
          <a:bodyPr lIns="0" tIns="0" rIns="0" bIns="0" rtlCol="0" anchor="t">
            <a:spAutoFit/>
          </a:bodyPr>
          <a:lstStyle/>
          <a:p>
            <a:pPr algn="l">
              <a:lnSpc>
                <a:spcPts val="2660"/>
              </a:lnSpc>
            </a:pPr>
            <a:r>
              <a:rPr lang="en-US" sz="1900" spc="239">
                <a:solidFill>
                  <a:srgbClr val="FFFFFF"/>
                </a:solidFill>
                <a:latin typeface="Montserrat"/>
              </a:rPr>
              <a:t>TÁC HẠI VỀ SỨC KHOẺ</a:t>
            </a:r>
          </a:p>
        </p:txBody>
      </p:sp>
      <p:sp>
        <p:nvSpPr>
          <p:cNvPr id="22" name="TextBox 22"/>
          <p:cNvSpPr txBox="1"/>
          <p:nvPr/>
        </p:nvSpPr>
        <p:spPr>
          <a:xfrm>
            <a:off x="13531686" y="4868796"/>
            <a:ext cx="3877135" cy="3168650"/>
          </a:xfrm>
          <a:prstGeom prst="rect">
            <a:avLst/>
          </a:prstGeom>
        </p:spPr>
        <p:txBody>
          <a:bodyPr lIns="0" tIns="0" rIns="0" bIns="0" rtlCol="0" anchor="t">
            <a:spAutoFit/>
          </a:bodyPr>
          <a:lstStyle/>
          <a:p>
            <a:pPr algn="ctr">
              <a:lnSpc>
                <a:spcPts val="2800"/>
              </a:lnSpc>
            </a:pPr>
            <a:endParaRPr/>
          </a:p>
          <a:p>
            <a:pPr algn="ctr">
              <a:lnSpc>
                <a:spcPts val="2800"/>
              </a:lnSpc>
            </a:pPr>
            <a:r>
              <a:rPr lang="en-US" sz="2000">
                <a:solidFill>
                  <a:srgbClr val="FFFFFF"/>
                </a:solidFill>
                <a:latin typeface="Noto Serif Display"/>
              </a:rPr>
              <a:t>Ma túy có thể gây hại cho tất cả các cơ quan trong cơ thể. </a:t>
            </a:r>
          </a:p>
          <a:p>
            <a:pPr algn="ctr">
              <a:lnSpc>
                <a:spcPts val="2800"/>
              </a:lnSpc>
            </a:pPr>
            <a:endParaRPr lang="en-US" sz="2000">
              <a:solidFill>
                <a:srgbClr val="FFFFFF"/>
              </a:solidFill>
              <a:latin typeface="Noto Serif Display"/>
            </a:endParaRPr>
          </a:p>
          <a:p>
            <a:pPr algn="ctr">
              <a:lnSpc>
                <a:spcPts val="2800"/>
              </a:lnSpc>
            </a:pPr>
            <a:r>
              <a:rPr lang="en-US" sz="2000">
                <a:solidFill>
                  <a:srgbClr val="FFFFFF"/>
                </a:solidFill>
                <a:latin typeface="Noto Serif Display"/>
              </a:rPr>
              <a:t>Nó có thể làm suy yếu hệ miễn dịch, khiến người sử dụng dễ bị nhiễm trùng và bệnh tật.</a:t>
            </a:r>
          </a:p>
          <a:p>
            <a:pPr algn="ctr">
              <a:lnSpc>
                <a:spcPts val="2800"/>
              </a:lnSpc>
            </a:pPr>
            <a:endParaRPr lang="en-US" sz="2000">
              <a:solidFill>
                <a:srgbClr val="FFFFFF"/>
              </a:solidFill>
              <a:latin typeface="Noto Serif Display"/>
            </a:endParaRPr>
          </a:p>
          <a:p>
            <a:pPr algn="ctr">
              <a:lnSpc>
                <a:spcPts val="2800"/>
              </a:lnSpc>
            </a:pPr>
            <a:r>
              <a:rPr lang="en-US" sz="2000">
                <a:solidFill>
                  <a:srgbClr val="FFFFFF"/>
                </a:solidFill>
                <a:latin typeface="Noto Serif Display"/>
              </a:rPr>
              <a:t> t</a:t>
            </a:r>
          </a:p>
        </p:txBody>
      </p:sp>
      <p:sp>
        <p:nvSpPr>
          <p:cNvPr id="23" name="AutoShape 23"/>
          <p:cNvSpPr/>
          <p:nvPr/>
        </p:nvSpPr>
        <p:spPr>
          <a:xfrm flipH="1" flipV="1">
            <a:off x="13531686" y="5171974"/>
            <a:ext cx="0" cy="2405198"/>
          </a:xfrm>
          <a:prstGeom prst="line">
            <a:avLst/>
          </a:prstGeom>
          <a:ln w="38100" cap="flat">
            <a:solidFill>
              <a:srgbClr val="FFFFFF"/>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C1E1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724086" cy="10287000"/>
            <a:chOff x="0" y="0"/>
            <a:chExt cx="965448" cy="13716000"/>
          </a:xfrm>
        </p:grpSpPr>
        <p:pic>
          <p:nvPicPr>
            <p:cNvPr id="3" name="Picture 3"/>
            <p:cNvPicPr>
              <a:picLocks noChangeAspect="1"/>
            </p:cNvPicPr>
            <p:nvPr/>
          </p:nvPicPr>
          <p:blipFill>
            <a:blip r:embed="rId2">
              <a:alphaModFix amt="64000"/>
            </a:blip>
            <a:srcRect l="47791" r="47791"/>
            <a:stretch>
              <a:fillRect/>
            </a:stretch>
          </p:blipFill>
          <p:spPr>
            <a:xfrm>
              <a:off x="0" y="0"/>
              <a:ext cx="965448" cy="13716000"/>
            </a:xfrm>
            <a:prstGeom prst="rect">
              <a:avLst/>
            </a:prstGeom>
          </p:spPr>
        </p:pic>
      </p:grpSp>
      <p:grpSp>
        <p:nvGrpSpPr>
          <p:cNvPr id="4" name="Group 4"/>
          <p:cNvGrpSpPr/>
          <p:nvPr/>
        </p:nvGrpSpPr>
        <p:grpSpPr>
          <a:xfrm>
            <a:off x="17580272" y="0"/>
            <a:ext cx="724086" cy="10287000"/>
            <a:chOff x="0" y="0"/>
            <a:chExt cx="965448" cy="13716000"/>
          </a:xfrm>
        </p:grpSpPr>
        <p:pic>
          <p:nvPicPr>
            <p:cNvPr id="5" name="Picture 5"/>
            <p:cNvPicPr>
              <a:picLocks noChangeAspect="1"/>
            </p:cNvPicPr>
            <p:nvPr/>
          </p:nvPicPr>
          <p:blipFill>
            <a:blip r:embed="rId2">
              <a:alphaModFix amt="64000"/>
            </a:blip>
            <a:srcRect l="77765" r="17817"/>
            <a:stretch>
              <a:fillRect/>
            </a:stretch>
          </p:blipFill>
          <p:spPr>
            <a:xfrm>
              <a:off x="0" y="0"/>
              <a:ext cx="965448" cy="13716000"/>
            </a:xfrm>
            <a:prstGeom prst="rect">
              <a:avLst/>
            </a:prstGeom>
          </p:spPr>
        </p:pic>
      </p:grpSp>
      <p:sp>
        <p:nvSpPr>
          <p:cNvPr id="6" name="AutoShape 6"/>
          <p:cNvSpPr/>
          <p:nvPr/>
        </p:nvSpPr>
        <p:spPr>
          <a:xfrm rot="1980">
            <a:off x="879182" y="9083672"/>
            <a:ext cx="16529635" cy="0"/>
          </a:xfrm>
          <a:prstGeom prst="line">
            <a:avLst/>
          </a:prstGeom>
          <a:ln w="19050" cap="flat">
            <a:solidFill>
              <a:srgbClr val="FFFFFF"/>
            </a:solidFill>
            <a:prstDash val="solid"/>
            <a:headEnd type="none" w="sm" len="sm"/>
            <a:tailEnd type="none" w="sm" len="sm"/>
          </a:ln>
        </p:spPr>
      </p:sp>
      <p:sp>
        <p:nvSpPr>
          <p:cNvPr id="7" name="AutoShape 7"/>
          <p:cNvSpPr/>
          <p:nvPr/>
        </p:nvSpPr>
        <p:spPr>
          <a:xfrm rot="1980">
            <a:off x="879182" y="1184278"/>
            <a:ext cx="16529635" cy="0"/>
          </a:xfrm>
          <a:prstGeom prst="line">
            <a:avLst/>
          </a:prstGeom>
          <a:ln w="19050" cap="flat">
            <a:solidFill>
              <a:srgbClr val="FFFFFF"/>
            </a:solidFill>
            <a:prstDash val="solid"/>
            <a:headEnd type="none" w="sm" len="sm"/>
            <a:tailEnd type="none" w="sm" len="sm"/>
          </a:ln>
        </p:spPr>
      </p:sp>
      <p:sp>
        <p:nvSpPr>
          <p:cNvPr id="8" name="Freeform 8"/>
          <p:cNvSpPr/>
          <p:nvPr/>
        </p:nvSpPr>
        <p:spPr>
          <a:xfrm>
            <a:off x="17047552" y="9356645"/>
            <a:ext cx="361269" cy="212355"/>
          </a:xfrm>
          <a:custGeom>
            <a:avLst/>
            <a:gdLst/>
            <a:ahLst/>
            <a:cxnLst/>
            <a:rect l="l" t="t" r="r" b="b"/>
            <a:pathLst>
              <a:path w="361269" h="212355">
                <a:moveTo>
                  <a:pt x="0" y="0"/>
                </a:moveTo>
                <a:lnTo>
                  <a:pt x="361270" y="0"/>
                </a:lnTo>
                <a:lnTo>
                  <a:pt x="361270" y="212354"/>
                </a:lnTo>
                <a:lnTo>
                  <a:pt x="0" y="212354"/>
                </a:lnTo>
                <a:lnTo>
                  <a:pt x="0" y="0"/>
                </a:lnTo>
                <a:close/>
              </a:path>
            </a:pathLst>
          </a:custGeom>
          <a:blipFill>
            <a:blip r:embed="rId3">
              <a:extLst>
                <a:ext uri="{96DAC541-7B7A-43D3-8B79-37D633B846F1}">
                  <asvg:svgBlip xmlns:asvg="http://schemas.microsoft.com/office/drawing/2016/SVG/main" r:embed="rId4"/>
                </a:ext>
              </a:extLst>
            </a:blip>
            <a:stretch>
              <a:fillRect l="-39894" b="-128909"/>
            </a:stretch>
          </a:blipFill>
        </p:spPr>
      </p:sp>
      <p:sp>
        <p:nvSpPr>
          <p:cNvPr id="9" name="Freeform 9"/>
          <p:cNvSpPr/>
          <p:nvPr/>
        </p:nvSpPr>
        <p:spPr>
          <a:xfrm>
            <a:off x="2669128" y="2040917"/>
            <a:ext cx="1840012" cy="1840012"/>
          </a:xfrm>
          <a:custGeom>
            <a:avLst/>
            <a:gdLst/>
            <a:ahLst/>
            <a:cxnLst/>
            <a:rect l="l" t="t" r="r" b="b"/>
            <a:pathLst>
              <a:path w="1840012" h="1840012">
                <a:moveTo>
                  <a:pt x="0" y="0"/>
                </a:moveTo>
                <a:lnTo>
                  <a:pt x="1840012" y="0"/>
                </a:lnTo>
                <a:lnTo>
                  <a:pt x="1840012" y="1840011"/>
                </a:lnTo>
                <a:lnTo>
                  <a:pt x="0" y="18400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Freeform 10"/>
          <p:cNvSpPr/>
          <p:nvPr/>
        </p:nvSpPr>
        <p:spPr>
          <a:xfrm>
            <a:off x="14297025" y="3665049"/>
            <a:ext cx="1840012" cy="1840012"/>
          </a:xfrm>
          <a:custGeom>
            <a:avLst/>
            <a:gdLst/>
            <a:ahLst/>
            <a:cxnLst/>
            <a:rect l="l" t="t" r="r" b="b"/>
            <a:pathLst>
              <a:path w="1840012" h="1840012">
                <a:moveTo>
                  <a:pt x="0" y="0"/>
                </a:moveTo>
                <a:lnTo>
                  <a:pt x="1840012" y="0"/>
                </a:lnTo>
                <a:lnTo>
                  <a:pt x="1840012" y="1840012"/>
                </a:lnTo>
                <a:lnTo>
                  <a:pt x="0" y="18400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1" name="Group 11"/>
          <p:cNvGrpSpPr>
            <a:grpSpLocks noChangeAspect="1"/>
          </p:cNvGrpSpPr>
          <p:nvPr/>
        </p:nvGrpSpPr>
        <p:grpSpPr>
          <a:xfrm>
            <a:off x="9433259" y="2447548"/>
            <a:ext cx="3368542" cy="2435002"/>
            <a:chOff x="0" y="0"/>
            <a:chExt cx="5265420" cy="3806190"/>
          </a:xfrm>
        </p:grpSpPr>
        <p:sp>
          <p:nvSpPr>
            <p:cNvPr id="12" name="Freeform 12"/>
            <p:cNvSpPr/>
            <p:nvPr/>
          </p:nvSpPr>
          <p:spPr>
            <a:xfrm>
              <a:off x="15240" y="15240"/>
              <a:ext cx="5234940" cy="3774440"/>
            </a:xfrm>
            <a:custGeom>
              <a:avLst/>
              <a:gdLst/>
              <a:ahLst/>
              <a:cxnLst/>
              <a:rect l="l" t="t" r="r" b="b"/>
              <a:pathLst>
                <a:path w="5234940" h="3774440">
                  <a:moveTo>
                    <a:pt x="5234940" y="2413000"/>
                  </a:moveTo>
                  <a:lnTo>
                    <a:pt x="5234940" y="3201670"/>
                  </a:lnTo>
                  <a:cubicBezTo>
                    <a:pt x="5234940" y="3517900"/>
                    <a:pt x="4978400" y="3774440"/>
                    <a:pt x="4662170" y="3774440"/>
                  </a:cubicBezTo>
                  <a:lnTo>
                    <a:pt x="2617470" y="3774440"/>
                  </a:lnTo>
                  <a:lnTo>
                    <a:pt x="574040" y="3774440"/>
                  </a:lnTo>
                  <a:cubicBezTo>
                    <a:pt x="257810" y="3774440"/>
                    <a:pt x="0" y="3517900"/>
                    <a:pt x="0" y="3201670"/>
                  </a:cubicBezTo>
                  <a:lnTo>
                    <a:pt x="0" y="2413000"/>
                  </a:lnTo>
                  <a:cubicBezTo>
                    <a:pt x="0" y="1576070"/>
                    <a:pt x="875030" y="0"/>
                    <a:pt x="2617470" y="0"/>
                  </a:cubicBezTo>
                  <a:cubicBezTo>
                    <a:pt x="4359910" y="0"/>
                    <a:pt x="5234940" y="1576070"/>
                    <a:pt x="5234940" y="2413000"/>
                  </a:cubicBezTo>
                  <a:close/>
                </a:path>
              </a:pathLst>
            </a:custGeom>
            <a:blipFill>
              <a:blip r:embed="rId7"/>
              <a:stretch>
                <a:fillRect t="-5537" b="-5537"/>
              </a:stretch>
            </a:blipFill>
          </p:spPr>
        </p:sp>
        <p:sp>
          <p:nvSpPr>
            <p:cNvPr id="13" name="Freeform 13"/>
            <p:cNvSpPr/>
            <p:nvPr/>
          </p:nvSpPr>
          <p:spPr>
            <a:xfrm>
              <a:off x="0" y="0"/>
              <a:ext cx="5265420" cy="3806190"/>
            </a:xfrm>
            <a:custGeom>
              <a:avLst/>
              <a:gdLst/>
              <a:ahLst/>
              <a:cxnLst/>
              <a:rect l="l" t="t" r="r" b="b"/>
              <a:pathLst>
                <a:path w="5265420" h="3806190">
                  <a:moveTo>
                    <a:pt x="4676140" y="3806190"/>
                  </a:moveTo>
                  <a:lnTo>
                    <a:pt x="589280" y="3806190"/>
                  </a:lnTo>
                  <a:cubicBezTo>
                    <a:pt x="264160" y="3806190"/>
                    <a:pt x="0" y="3542030"/>
                    <a:pt x="0" y="3216910"/>
                  </a:cubicBezTo>
                  <a:lnTo>
                    <a:pt x="0" y="2428240"/>
                  </a:lnTo>
                  <a:cubicBezTo>
                    <a:pt x="0" y="1955800"/>
                    <a:pt x="259080" y="1355090"/>
                    <a:pt x="659130" y="897890"/>
                  </a:cubicBezTo>
                  <a:cubicBezTo>
                    <a:pt x="1018540" y="488950"/>
                    <a:pt x="1652270" y="0"/>
                    <a:pt x="2632710" y="0"/>
                  </a:cubicBezTo>
                  <a:cubicBezTo>
                    <a:pt x="3614420" y="0"/>
                    <a:pt x="4246880" y="488950"/>
                    <a:pt x="4606290" y="897890"/>
                  </a:cubicBezTo>
                  <a:cubicBezTo>
                    <a:pt x="5006340" y="1355090"/>
                    <a:pt x="5265420" y="1955800"/>
                    <a:pt x="5265420" y="2428240"/>
                  </a:cubicBezTo>
                  <a:lnTo>
                    <a:pt x="5265420" y="3216910"/>
                  </a:lnTo>
                  <a:cubicBezTo>
                    <a:pt x="5265420" y="3542030"/>
                    <a:pt x="5001260" y="3806190"/>
                    <a:pt x="4676140" y="3806190"/>
                  </a:cubicBezTo>
                  <a:close/>
                  <a:moveTo>
                    <a:pt x="2632710" y="31750"/>
                  </a:moveTo>
                  <a:cubicBezTo>
                    <a:pt x="1663700" y="31750"/>
                    <a:pt x="1037590" y="514350"/>
                    <a:pt x="683260" y="919480"/>
                  </a:cubicBezTo>
                  <a:cubicBezTo>
                    <a:pt x="287020" y="1370330"/>
                    <a:pt x="31750" y="1963420"/>
                    <a:pt x="31750" y="2428240"/>
                  </a:cubicBezTo>
                  <a:lnTo>
                    <a:pt x="31750" y="3216910"/>
                  </a:lnTo>
                  <a:cubicBezTo>
                    <a:pt x="31750" y="3524250"/>
                    <a:pt x="281940" y="3774440"/>
                    <a:pt x="589280" y="3774440"/>
                  </a:cubicBezTo>
                  <a:lnTo>
                    <a:pt x="4676140" y="3774440"/>
                  </a:lnTo>
                  <a:cubicBezTo>
                    <a:pt x="4983480" y="3774440"/>
                    <a:pt x="5233670" y="3524250"/>
                    <a:pt x="5233670" y="3216910"/>
                  </a:cubicBezTo>
                  <a:lnTo>
                    <a:pt x="5233670" y="2428240"/>
                  </a:lnTo>
                  <a:cubicBezTo>
                    <a:pt x="5233670" y="1963420"/>
                    <a:pt x="4978400" y="1370330"/>
                    <a:pt x="4582160" y="918210"/>
                  </a:cubicBezTo>
                  <a:cubicBezTo>
                    <a:pt x="4227830" y="514350"/>
                    <a:pt x="3601720" y="31750"/>
                    <a:pt x="2632710" y="31750"/>
                  </a:cubicBezTo>
                  <a:close/>
                </a:path>
              </a:pathLst>
            </a:custGeom>
            <a:solidFill>
              <a:srgbClr val="F1F2F2"/>
            </a:solidFill>
          </p:spPr>
        </p:sp>
      </p:grpSp>
      <p:grpSp>
        <p:nvGrpSpPr>
          <p:cNvPr id="14" name="Group 14"/>
          <p:cNvGrpSpPr>
            <a:grpSpLocks noChangeAspect="1"/>
          </p:cNvGrpSpPr>
          <p:nvPr/>
        </p:nvGrpSpPr>
        <p:grpSpPr>
          <a:xfrm>
            <a:off x="11606317" y="2300431"/>
            <a:ext cx="4372866" cy="3160994"/>
            <a:chOff x="0" y="0"/>
            <a:chExt cx="5265420" cy="3806190"/>
          </a:xfrm>
        </p:grpSpPr>
        <p:sp>
          <p:nvSpPr>
            <p:cNvPr id="15" name="Freeform 15"/>
            <p:cNvSpPr/>
            <p:nvPr/>
          </p:nvSpPr>
          <p:spPr>
            <a:xfrm>
              <a:off x="15240" y="15240"/>
              <a:ext cx="5234940" cy="3774440"/>
            </a:xfrm>
            <a:custGeom>
              <a:avLst/>
              <a:gdLst/>
              <a:ahLst/>
              <a:cxnLst/>
              <a:rect l="l" t="t" r="r" b="b"/>
              <a:pathLst>
                <a:path w="5234940" h="3774440">
                  <a:moveTo>
                    <a:pt x="5234940" y="2413000"/>
                  </a:moveTo>
                  <a:lnTo>
                    <a:pt x="5234940" y="3201670"/>
                  </a:lnTo>
                  <a:cubicBezTo>
                    <a:pt x="5234940" y="3517900"/>
                    <a:pt x="4978400" y="3774440"/>
                    <a:pt x="4662170" y="3774440"/>
                  </a:cubicBezTo>
                  <a:lnTo>
                    <a:pt x="2617470" y="3774440"/>
                  </a:lnTo>
                  <a:lnTo>
                    <a:pt x="574040" y="3774440"/>
                  </a:lnTo>
                  <a:cubicBezTo>
                    <a:pt x="257810" y="3774440"/>
                    <a:pt x="0" y="3517900"/>
                    <a:pt x="0" y="3201670"/>
                  </a:cubicBezTo>
                  <a:lnTo>
                    <a:pt x="0" y="2413000"/>
                  </a:lnTo>
                  <a:cubicBezTo>
                    <a:pt x="0" y="1576070"/>
                    <a:pt x="875030" y="0"/>
                    <a:pt x="2617470" y="0"/>
                  </a:cubicBezTo>
                  <a:cubicBezTo>
                    <a:pt x="4359910" y="0"/>
                    <a:pt x="5234940" y="1576070"/>
                    <a:pt x="5234940" y="2413000"/>
                  </a:cubicBezTo>
                  <a:close/>
                </a:path>
              </a:pathLst>
            </a:custGeom>
            <a:blipFill>
              <a:blip r:embed="rId8"/>
              <a:stretch>
                <a:fillRect t="-5477" b="-5477"/>
              </a:stretch>
            </a:blipFill>
          </p:spPr>
        </p:sp>
        <p:sp>
          <p:nvSpPr>
            <p:cNvPr id="16" name="Freeform 16"/>
            <p:cNvSpPr/>
            <p:nvPr/>
          </p:nvSpPr>
          <p:spPr>
            <a:xfrm>
              <a:off x="0" y="0"/>
              <a:ext cx="5265420" cy="3806190"/>
            </a:xfrm>
            <a:custGeom>
              <a:avLst/>
              <a:gdLst/>
              <a:ahLst/>
              <a:cxnLst/>
              <a:rect l="l" t="t" r="r" b="b"/>
              <a:pathLst>
                <a:path w="5265420" h="3806190">
                  <a:moveTo>
                    <a:pt x="4676140" y="3806190"/>
                  </a:moveTo>
                  <a:lnTo>
                    <a:pt x="589280" y="3806190"/>
                  </a:lnTo>
                  <a:cubicBezTo>
                    <a:pt x="264160" y="3806190"/>
                    <a:pt x="0" y="3542030"/>
                    <a:pt x="0" y="3216910"/>
                  </a:cubicBezTo>
                  <a:lnTo>
                    <a:pt x="0" y="2428240"/>
                  </a:lnTo>
                  <a:cubicBezTo>
                    <a:pt x="0" y="1955800"/>
                    <a:pt x="259080" y="1355090"/>
                    <a:pt x="659130" y="897890"/>
                  </a:cubicBezTo>
                  <a:cubicBezTo>
                    <a:pt x="1018540" y="488950"/>
                    <a:pt x="1652270" y="0"/>
                    <a:pt x="2632710" y="0"/>
                  </a:cubicBezTo>
                  <a:cubicBezTo>
                    <a:pt x="3614420" y="0"/>
                    <a:pt x="4246880" y="488950"/>
                    <a:pt x="4606290" y="897890"/>
                  </a:cubicBezTo>
                  <a:cubicBezTo>
                    <a:pt x="5006340" y="1355090"/>
                    <a:pt x="5265420" y="1955800"/>
                    <a:pt x="5265420" y="2428240"/>
                  </a:cubicBezTo>
                  <a:lnTo>
                    <a:pt x="5265420" y="3216910"/>
                  </a:lnTo>
                  <a:cubicBezTo>
                    <a:pt x="5265420" y="3542030"/>
                    <a:pt x="5001260" y="3806190"/>
                    <a:pt x="4676140" y="3806190"/>
                  </a:cubicBezTo>
                  <a:close/>
                  <a:moveTo>
                    <a:pt x="2632710" y="31750"/>
                  </a:moveTo>
                  <a:cubicBezTo>
                    <a:pt x="1663700" y="31750"/>
                    <a:pt x="1037590" y="514350"/>
                    <a:pt x="683260" y="919480"/>
                  </a:cubicBezTo>
                  <a:cubicBezTo>
                    <a:pt x="287020" y="1370330"/>
                    <a:pt x="31750" y="1963420"/>
                    <a:pt x="31750" y="2428240"/>
                  </a:cubicBezTo>
                  <a:lnTo>
                    <a:pt x="31750" y="3216910"/>
                  </a:lnTo>
                  <a:cubicBezTo>
                    <a:pt x="31750" y="3524250"/>
                    <a:pt x="281940" y="3774440"/>
                    <a:pt x="589280" y="3774440"/>
                  </a:cubicBezTo>
                  <a:lnTo>
                    <a:pt x="4676140" y="3774440"/>
                  </a:lnTo>
                  <a:cubicBezTo>
                    <a:pt x="4983480" y="3774440"/>
                    <a:pt x="5233670" y="3524250"/>
                    <a:pt x="5233670" y="3216910"/>
                  </a:cubicBezTo>
                  <a:lnTo>
                    <a:pt x="5233670" y="2428240"/>
                  </a:lnTo>
                  <a:cubicBezTo>
                    <a:pt x="5233670" y="1963420"/>
                    <a:pt x="4978400" y="1370330"/>
                    <a:pt x="4582160" y="918210"/>
                  </a:cubicBezTo>
                  <a:cubicBezTo>
                    <a:pt x="4227830" y="514350"/>
                    <a:pt x="3601720" y="31750"/>
                    <a:pt x="2632710" y="31750"/>
                  </a:cubicBezTo>
                  <a:close/>
                </a:path>
              </a:pathLst>
            </a:custGeom>
            <a:solidFill>
              <a:srgbClr val="F1F2F2"/>
            </a:solidFill>
          </p:spPr>
        </p:sp>
      </p:grpSp>
      <p:sp>
        <p:nvSpPr>
          <p:cNvPr id="17" name="TextBox 17"/>
          <p:cNvSpPr txBox="1"/>
          <p:nvPr/>
        </p:nvSpPr>
        <p:spPr>
          <a:xfrm>
            <a:off x="891181" y="9265655"/>
            <a:ext cx="2475295" cy="356235"/>
          </a:xfrm>
          <a:prstGeom prst="rect">
            <a:avLst/>
          </a:prstGeom>
        </p:spPr>
        <p:txBody>
          <a:bodyPr lIns="0" tIns="0" rIns="0" bIns="0" rtlCol="0" anchor="t">
            <a:spAutoFit/>
          </a:bodyPr>
          <a:lstStyle/>
          <a:p>
            <a:pPr algn="just">
              <a:lnSpc>
                <a:spcPts val="2940"/>
              </a:lnSpc>
            </a:pPr>
            <a:r>
              <a:rPr lang="en-US" sz="2100">
                <a:solidFill>
                  <a:srgbClr val="FFFFFF"/>
                </a:solidFill>
                <a:latin typeface="Montserrat"/>
              </a:rPr>
              <a:t>04</a:t>
            </a:r>
          </a:p>
        </p:txBody>
      </p:sp>
      <p:sp>
        <p:nvSpPr>
          <p:cNvPr id="18" name="TextBox 18"/>
          <p:cNvSpPr txBox="1"/>
          <p:nvPr/>
        </p:nvSpPr>
        <p:spPr>
          <a:xfrm>
            <a:off x="14933527" y="672465"/>
            <a:ext cx="2475295" cy="356235"/>
          </a:xfrm>
          <a:prstGeom prst="rect">
            <a:avLst/>
          </a:prstGeom>
        </p:spPr>
        <p:txBody>
          <a:bodyPr lIns="0" tIns="0" rIns="0" bIns="0" rtlCol="0" anchor="t">
            <a:spAutoFit/>
          </a:bodyPr>
          <a:lstStyle/>
          <a:p>
            <a:pPr algn="r">
              <a:lnSpc>
                <a:spcPts val="2940"/>
              </a:lnSpc>
            </a:pPr>
            <a:r>
              <a:rPr lang="en-US" sz="2100">
                <a:solidFill>
                  <a:srgbClr val="FFFFFF"/>
                </a:solidFill>
                <a:latin typeface="Montserrat"/>
              </a:rPr>
              <a:t>May 8th</a:t>
            </a:r>
          </a:p>
        </p:txBody>
      </p:sp>
      <p:sp>
        <p:nvSpPr>
          <p:cNvPr id="19" name="TextBox 19"/>
          <p:cNvSpPr txBox="1"/>
          <p:nvPr/>
        </p:nvSpPr>
        <p:spPr>
          <a:xfrm>
            <a:off x="891181" y="672465"/>
            <a:ext cx="6134472" cy="323215"/>
          </a:xfrm>
          <a:prstGeom prst="rect">
            <a:avLst/>
          </a:prstGeom>
        </p:spPr>
        <p:txBody>
          <a:bodyPr lIns="0" tIns="0" rIns="0" bIns="0" rtlCol="0" anchor="t">
            <a:spAutoFit/>
          </a:bodyPr>
          <a:lstStyle/>
          <a:p>
            <a:pPr algn="l">
              <a:lnSpc>
                <a:spcPts val="2660"/>
              </a:lnSpc>
            </a:pPr>
            <a:r>
              <a:rPr lang="en-US" sz="1900" spc="239">
                <a:solidFill>
                  <a:srgbClr val="FFFFFF"/>
                </a:solidFill>
                <a:latin typeface="Montserrat"/>
              </a:rPr>
              <a:t>TÁC HẠI VỀ TÂM LÝ </a:t>
            </a:r>
          </a:p>
        </p:txBody>
      </p:sp>
      <p:sp>
        <p:nvSpPr>
          <p:cNvPr id="20" name="TextBox 20"/>
          <p:cNvSpPr txBox="1"/>
          <p:nvPr/>
        </p:nvSpPr>
        <p:spPr>
          <a:xfrm>
            <a:off x="3589134" y="2890037"/>
            <a:ext cx="5185603" cy="2513424"/>
          </a:xfrm>
          <a:prstGeom prst="rect">
            <a:avLst/>
          </a:prstGeom>
        </p:spPr>
        <p:txBody>
          <a:bodyPr lIns="0" tIns="0" rIns="0" bIns="0" rtlCol="0" anchor="t">
            <a:spAutoFit/>
          </a:bodyPr>
          <a:lstStyle/>
          <a:p>
            <a:pPr algn="ctr">
              <a:lnSpc>
                <a:spcPts val="2247"/>
              </a:lnSpc>
            </a:pPr>
            <a:r>
              <a:rPr lang="en-US" sz="2469">
                <a:solidFill>
                  <a:srgbClr val="FFFFFF"/>
                </a:solidFill>
                <a:latin typeface="The Seasons"/>
              </a:rPr>
              <a:t>Ma túy có thể gây ra nhiều vấn đề tâm lý nghiêm trọng, bao gồm:</a:t>
            </a:r>
          </a:p>
          <a:p>
            <a:pPr marL="533223" lvl="1" indent="-266611" algn="ctr">
              <a:lnSpc>
                <a:spcPts val="2247"/>
              </a:lnSpc>
              <a:buFont typeface="Arial"/>
              <a:buChar char="•"/>
            </a:pPr>
            <a:r>
              <a:rPr lang="en-US" sz="2469">
                <a:solidFill>
                  <a:srgbClr val="FFFFFF"/>
                </a:solidFill>
                <a:latin typeface="The Seasons"/>
              </a:rPr>
              <a:t>Lo âu</a:t>
            </a:r>
          </a:p>
          <a:p>
            <a:pPr marL="533223" lvl="1" indent="-266611" algn="ctr">
              <a:lnSpc>
                <a:spcPts val="2247"/>
              </a:lnSpc>
              <a:buFont typeface="Arial"/>
              <a:buChar char="•"/>
            </a:pPr>
            <a:r>
              <a:rPr lang="en-US" sz="2469">
                <a:solidFill>
                  <a:srgbClr val="FFFFFF"/>
                </a:solidFill>
                <a:latin typeface="The Seasons"/>
              </a:rPr>
              <a:t>Trầm cảm</a:t>
            </a:r>
          </a:p>
          <a:p>
            <a:pPr marL="533223" lvl="1" indent="-266611" algn="ctr">
              <a:lnSpc>
                <a:spcPts val="2247"/>
              </a:lnSpc>
              <a:buFont typeface="Arial"/>
              <a:buChar char="•"/>
            </a:pPr>
            <a:r>
              <a:rPr lang="en-US" sz="2469">
                <a:solidFill>
                  <a:srgbClr val="FFFFFF"/>
                </a:solidFill>
                <a:latin typeface="The Seasons"/>
              </a:rPr>
              <a:t>Hoảng loạn</a:t>
            </a:r>
          </a:p>
          <a:p>
            <a:pPr marL="533223" lvl="1" indent="-266611" algn="ctr">
              <a:lnSpc>
                <a:spcPts val="2247"/>
              </a:lnSpc>
              <a:buFont typeface="Arial"/>
              <a:buChar char="•"/>
            </a:pPr>
            <a:r>
              <a:rPr lang="en-US" sz="2469">
                <a:solidFill>
                  <a:srgbClr val="FFFFFF"/>
                </a:solidFill>
                <a:latin typeface="The Seasons"/>
              </a:rPr>
              <a:t>Tâm thần phân liệt</a:t>
            </a:r>
          </a:p>
          <a:p>
            <a:pPr marL="533223" lvl="1" indent="-266611" algn="ctr">
              <a:lnSpc>
                <a:spcPts val="2247"/>
              </a:lnSpc>
              <a:buFont typeface="Arial"/>
              <a:buChar char="•"/>
            </a:pPr>
            <a:r>
              <a:rPr lang="en-US" sz="2469">
                <a:solidFill>
                  <a:srgbClr val="FFFFFF"/>
                </a:solidFill>
                <a:latin typeface="The Seasons"/>
              </a:rPr>
              <a:t>Bạo lực</a:t>
            </a:r>
          </a:p>
          <a:p>
            <a:pPr algn="ctr">
              <a:lnSpc>
                <a:spcPts val="2247"/>
              </a:lnSpc>
            </a:pPr>
            <a:endParaRPr lang="en-US" sz="2469">
              <a:solidFill>
                <a:srgbClr val="FFFFFF"/>
              </a:solidFill>
              <a:latin typeface="The Seasons"/>
            </a:endParaRPr>
          </a:p>
          <a:p>
            <a:pPr algn="ctr">
              <a:lnSpc>
                <a:spcPts val="2247"/>
              </a:lnSpc>
            </a:pPr>
            <a:endParaRPr lang="en-US" sz="2469">
              <a:solidFill>
                <a:srgbClr val="FFFFFF"/>
              </a:solidFill>
              <a:latin typeface="The Seasons"/>
            </a:endParaRPr>
          </a:p>
        </p:txBody>
      </p:sp>
      <p:sp>
        <p:nvSpPr>
          <p:cNvPr id="21" name="TextBox 21"/>
          <p:cNvSpPr txBox="1"/>
          <p:nvPr/>
        </p:nvSpPr>
        <p:spPr>
          <a:xfrm>
            <a:off x="5308834" y="1036640"/>
            <a:ext cx="7369870" cy="1352678"/>
          </a:xfrm>
          <a:prstGeom prst="rect">
            <a:avLst/>
          </a:prstGeom>
        </p:spPr>
        <p:txBody>
          <a:bodyPr lIns="0" tIns="0" rIns="0" bIns="0" rtlCol="0" anchor="t">
            <a:spAutoFit/>
          </a:bodyPr>
          <a:lstStyle/>
          <a:p>
            <a:pPr algn="ctr">
              <a:lnSpc>
                <a:spcPts val="11017"/>
              </a:lnSpc>
            </a:pPr>
            <a:r>
              <a:rPr lang="en-US" sz="7869">
                <a:solidFill>
                  <a:srgbClr val="FFFFFF"/>
                </a:solidFill>
                <a:latin typeface="The Seasons"/>
              </a:rPr>
              <a:t>Tác hại về tâm lý</a:t>
            </a:r>
          </a:p>
        </p:txBody>
      </p:sp>
      <p:sp>
        <p:nvSpPr>
          <p:cNvPr id="22" name="TextBox 22"/>
          <p:cNvSpPr txBox="1"/>
          <p:nvPr/>
        </p:nvSpPr>
        <p:spPr>
          <a:xfrm>
            <a:off x="3589134" y="5355837"/>
            <a:ext cx="8017182" cy="1838370"/>
          </a:xfrm>
          <a:prstGeom prst="rect">
            <a:avLst/>
          </a:prstGeom>
        </p:spPr>
        <p:txBody>
          <a:bodyPr lIns="0" tIns="0" rIns="0" bIns="0" rtlCol="0" anchor="t">
            <a:spAutoFit/>
          </a:bodyPr>
          <a:lstStyle/>
          <a:p>
            <a:pPr algn="ctr">
              <a:lnSpc>
                <a:spcPts val="2867"/>
              </a:lnSpc>
            </a:pPr>
            <a:r>
              <a:rPr lang="en-US" sz="2047">
                <a:solidFill>
                  <a:srgbClr val="FFFFFF"/>
                </a:solidFill>
                <a:latin typeface="The Seasons Bold"/>
              </a:rPr>
              <a:t>Ma túy có thể thay đổi cách thức hoạt động của não bộ, dẫn đến các vấn đề về tâm trạng, suy nghĩ và hành vi. </a:t>
            </a:r>
          </a:p>
          <a:p>
            <a:pPr algn="ctr">
              <a:lnSpc>
                <a:spcPts val="2867"/>
              </a:lnSpc>
            </a:pPr>
            <a:r>
              <a:rPr lang="en-US" sz="2047">
                <a:solidFill>
                  <a:srgbClr val="FFFFFF"/>
                </a:solidFill>
                <a:latin typeface="The Seasons Bold"/>
              </a:rPr>
              <a:t>Người sử dụng ma túy có thể có nguy cơ tự tử hoặc tự hại cao hơn.</a:t>
            </a:r>
          </a:p>
          <a:p>
            <a:pPr algn="ctr">
              <a:lnSpc>
                <a:spcPts val="2867"/>
              </a:lnSpc>
            </a:pPr>
            <a:r>
              <a:rPr lang="en-US" sz="2047">
                <a:solidFill>
                  <a:srgbClr val="FFFFFF"/>
                </a:solidFill>
                <a:latin typeface="The Seasons Bold"/>
              </a:rPr>
              <a:t> Ma túy cũng có thể dẫn đến hành vi bạo lực đối với bản thân và người khác.</a:t>
            </a:r>
          </a:p>
        </p:txBody>
      </p:sp>
    </p:spTree>
  </p:cSld>
  <p:clrMapOvr>
    <a:masterClrMapping/>
  </p:clrMapOvr>
  <p:transition spd="slow">
    <p:comb/>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C1E1F"/>
        </a:solidFill>
        <a:effectLst/>
      </p:bgPr>
    </p:bg>
    <p:spTree>
      <p:nvGrpSpPr>
        <p:cNvPr id="1" name=""/>
        <p:cNvGrpSpPr/>
        <p:nvPr/>
      </p:nvGrpSpPr>
      <p:grpSpPr>
        <a:xfrm>
          <a:off x="0" y="0"/>
          <a:ext cx="0" cy="0"/>
          <a:chOff x="0" y="0"/>
          <a:chExt cx="0" cy="0"/>
        </a:xfrm>
      </p:grpSpPr>
      <p:sp>
        <p:nvSpPr>
          <p:cNvPr id="2" name="AutoShape 2"/>
          <p:cNvSpPr/>
          <p:nvPr/>
        </p:nvSpPr>
        <p:spPr>
          <a:xfrm rot="1980">
            <a:off x="879182" y="9083672"/>
            <a:ext cx="16529635" cy="0"/>
          </a:xfrm>
          <a:prstGeom prst="line">
            <a:avLst/>
          </a:prstGeom>
          <a:ln w="19050" cap="flat">
            <a:solidFill>
              <a:srgbClr val="FFFFFF"/>
            </a:solidFill>
            <a:prstDash val="solid"/>
            <a:headEnd type="none" w="sm" len="sm"/>
            <a:tailEnd type="none" w="sm" len="sm"/>
          </a:ln>
        </p:spPr>
      </p:sp>
      <p:sp>
        <p:nvSpPr>
          <p:cNvPr id="3" name="AutoShape 3"/>
          <p:cNvSpPr/>
          <p:nvPr/>
        </p:nvSpPr>
        <p:spPr>
          <a:xfrm rot="1980">
            <a:off x="879182" y="1184278"/>
            <a:ext cx="16529635" cy="0"/>
          </a:xfrm>
          <a:prstGeom prst="line">
            <a:avLst/>
          </a:prstGeom>
          <a:ln w="19050" cap="flat">
            <a:solidFill>
              <a:srgbClr val="FFFFFF"/>
            </a:solidFill>
            <a:prstDash val="solid"/>
            <a:headEnd type="none" w="sm" len="sm"/>
            <a:tailEnd type="none" w="sm" len="sm"/>
          </a:ln>
        </p:spPr>
      </p:sp>
      <p:sp>
        <p:nvSpPr>
          <p:cNvPr id="4" name="Freeform 4"/>
          <p:cNvSpPr/>
          <p:nvPr/>
        </p:nvSpPr>
        <p:spPr>
          <a:xfrm>
            <a:off x="17047552" y="9356645"/>
            <a:ext cx="361269" cy="212355"/>
          </a:xfrm>
          <a:custGeom>
            <a:avLst/>
            <a:gdLst/>
            <a:ahLst/>
            <a:cxnLst/>
            <a:rect l="l" t="t" r="r" b="b"/>
            <a:pathLst>
              <a:path w="361269" h="212355">
                <a:moveTo>
                  <a:pt x="0" y="0"/>
                </a:moveTo>
                <a:lnTo>
                  <a:pt x="361270" y="0"/>
                </a:lnTo>
                <a:lnTo>
                  <a:pt x="361270" y="212354"/>
                </a:lnTo>
                <a:lnTo>
                  <a:pt x="0" y="212354"/>
                </a:lnTo>
                <a:lnTo>
                  <a:pt x="0" y="0"/>
                </a:lnTo>
                <a:close/>
              </a:path>
            </a:pathLst>
          </a:custGeom>
          <a:blipFill>
            <a:blip r:embed="rId2">
              <a:extLst>
                <a:ext uri="{96DAC541-7B7A-43D3-8B79-37D633B846F1}">
                  <asvg:svgBlip xmlns:asvg="http://schemas.microsoft.com/office/drawing/2016/SVG/main" r:embed="rId3"/>
                </a:ext>
              </a:extLst>
            </a:blip>
            <a:stretch>
              <a:fillRect l="-39894" b="-128909"/>
            </a:stretch>
          </a:blipFill>
        </p:spPr>
      </p:sp>
      <p:grpSp>
        <p:nvGrpSpPr>
          <p:cNvPr id="5" name="Group 5"/>
          <p:cNvGrpSpPr>
            <a:grpSpLocks noChangeAspect="1"/>
          </p:cNvGrpSpPr>
          <p:nvPr/>
        </p:nvGrpSpPr>
        <p:grpSpPr>
          <a:xfrm>
            <a:off x="12349531" y="2286299"/>
            <a:ext cx="5592784" cy="4042830"/>
            <a:chOff x="0" y="0"/>
            <a:chExt cx="5265420" cy="3806190"/>
          </a:xfrm>
        </p:grpSpPr>
        <p:sp>
          <p:nvSpPr>
            <p:cNvPr id="6" name="Freeform 6"/>
            <p:cNvSpPr/>
            <p:nvPr/>
          </p:nvSpPr>
          <p:spPr>
            <a:xfrm>
              <a:off x="15240" y="15240"/>
              <a:ext cx="5234940" cy="3774440"/>
            </a:xfrm>
            <a:custGeom>
              <a:avLst/>
              <a:gdLst/>
              <a:ahLst/>
              <a:cxnLst/>
              <a:rect l="l" t="t" r="r" b="b"/>
              <a:pathLst>
                <a:path w="5234940" h="3774440">
                  <a:moveTo>
                    <a:pt x="5234940" y="2413000"/>
                  </a:moveTo>
                  <a:lnTo>
                    <a:pt x="5234940" y="3201670"/>
                  </a:lnTo>
                  <a:cubicBezTo>
                    <a:pt x="5234940" y="3517900"/>
                    <a:pt x="4978400" y="3774440"/>
                    <a:pt x="4662170" y="3774440"/>
                  </a:cubicBezTo>
                  <a:lnTo>
                    <a:pt x="2617470" y="3774440"/>
                  </a:lnTo>
                  <a:lnTo>
                    <a:pt x="574040" y="3774440"/>
                  </a:lnTo>
                  <a:cubicBezTo>
                    <a:pt x="257810" y="3774440"/>
                    <a:pt x="0" y="3517900"/>
                    <a:pt x="0" y="3201670"/>
                  </a:cubicBezTo>
                  <a:lnTo>
                    <a:pt x="0" y="2413000"/>
                  </a:lnTo>
                  <a:cubicBezTo>
                    <a:pt x="0" y="1576070"/>
                    <a:pt x="875030" y="0"/>
                    <a:pt x="2617470" y="0"/>
                  </a:cubicBezTo>
                  <a:cubicBezTo>
                    <a:pt x="4359910" y="0"/>
                    <a:pt x="5234940" y="1576070"/>
                    <a:pt x="5234940" y="2413000"/>
                  </a:cubicBezTo>
                  <a:close/>
                </a:path>
              </a:pathLst>
            </a:custGeom>
            <a:blipFill>
              <a:blip r:embed="rId4"/>
              <a:stretch>
                <a:fillRect t="-5477" b="-5477"/>
              </a:stretch>
            </a:blipFill>
          </p:spPr>
        </p:sp>
        <p:sp>
          <p:nvSpPr>
            <p:cNvPr id="7" name="Freeform 7"/>
            <p:cNvSpPr/>
            <p:nvPr/>
          </p:nvSpPr>
          <p:spPr>
            <a:xfrm>
              <a:off x="0" y="0"/>
              <a:ext cx="5265420" cy="3806190"/>
            </a:xfrm>
            <a:custGeom>
              <a:avLst/>
              <a:gdLst/>
              <a:ahLst/>
              <a:cxnLst/>
              <a:rect l="l" t="t" r="r" b="b"/>
              <a:pathLst>
                <a:path w="5265420" h="3806190">
                  <a:moveTo>
                    <a:pt x="4676140" y="3806190"/>
                  </a:moveTo>
                  <a:lnTo>
                    <a:pt x="589280" y="3806190"/>
                  </a:lnTo>
                  <a:cubicBezTo>
                    <a:pt x="264160" y="3806190"/>
                    <a:pt x="0" y="3542030"/>
                    <a:pt x="0" y="3216910"/>
                  </a:cubicBezTo>
                  <a:lnTo>
                    <a:pt x="0" y="2428240"/>
                  </a:lnTo>
                  <a:cubicBezTo>
                    <a:pt x="0" y="1955800"/>
                    <a:pt x="259080" y="1355090"/>
                    <a:pt x="659130" y="897890"/>
                  </a:cubicBezTo>
                  <a:cubicBezTo>
                    <a:pt x="1018540" y="488950"/>
                    <a:pt x="1652270" y="0"/>
                    <a:pt x="2632710" y="0"/>
                  </a:cubicBezTo>
                  <a:cubicBezTo>
                    <a:pt x="3614420" y="0"/>
                    <a:pt x="4246880" y="488950"/>
                    <a:pt x="4606290" y="897890"/>
                  </a:cubicBezTo>
                  <a:cubicBezTo>
                    <a:pt x="5006340" y="1355090"/>
                    <a:pt x="5265420" y="1955800"/>
                    <a:pt x="5265420" y="2428240"/>
                  </a:cubicBezTo>
                  <a:lnTo>
                    <a:pt x="5265420" y="3216910"/>
                  </a:lnTo>
                  <a:cubicBezTo>
                    <a:pt x="5265420" y="3542030"/>
                    <a:pt x="5001260" y="3806190"/>
                    <a:pt x="4676140" y="3806190"/>
                  </a:cubicBezTo>
                  <a:close/>
                  <a:moveTo>
                    <a:pt x="2632710" y="31750"/>
                  </a:moveTo>
                  <a:cubicBezTo>
                    <a:pt x="1663700" y="31750"/>
                    <a:pt x="1037590" y="514350"/>
                    <a:pt x="683260" y="919480"/>
                  </a:cubicBezTo>
                  <a:cubicBezTo>
                    <a:pt x="287020" y="1370330"/>
                    <a:pt x="31750" y="1963420"/>
                    <a:pt x="31750" y="2428240"/>
                  </a:cubicBezTo>
                  <a:lnTo>
                    <a:pt x="31750" y="3216910"/>
                  </a:lnTo>
                  <a:cubicBezTo>
                    <a:pt x="31750" y="3524250"/>
                    <a:pt x="281940" y="3774440"/>
                    <a:pt x="589280" y="3774440"/>
                  </a:cubicBezTo>
                  <a:lnTo>
                    <a:pt x="4676140" y="3774440"/>
                  </a:lnTo>
                  <a:cubicBezTo>
                    <a:pt x="4983480" y="3774440"/>
                    <a:pt x="5233670" y="3524250"/>
                    <a:pt x="5233670" y="3216910"/>
                  </a:cubicBezTo>
                  <a:lnTo>
                    <a:pt x="5233670" y="2428240"/>
                  </a:lnTo>
                  <a:cubicBezTo>
                    <a:pt x="5233670" y="1963420"/>
                    <a:pt x="4978400" y="1370330"/>
                    <a:pt x="4582160" y="918210"/>
                  </a:cubicBezTo>
                  <a:cubicBezTo>
                    <a:pt x="4227830" y="514350"/>
                    <a:pt x="3601720" y="31750"/>
                    <a:pt x="2632710" y="31750"/>
                  </a:cubicBezTo>
                  <a:close/>
                </a:path>
              </a:pathLst>
            </a:custGeom>
            <a:solidFill>
              <a:srgbClr val="F1F2F2"/>
            </a:solidFill>
          </p:spPr>
        </p:sp>
      </p:grpSp>
      <p:grpSp>
        <p:nvGrpSpPr>
          <p:cNvPr id="8" name="Group 8"/>
          <p:cNvGrpSpPr>
            <a:grpSpLocks noChangeAspect="1"/>
          </p:cNvGrpSpPr>
          <p:nvPr/>
        </p:nvGrpSpPr>
        <p:grpSpPr>
          <a:xfrm>
            <a:off x="11264065" y="3834882"/>
            <a:ext cx="5592784" cy="4042830"/>
            <a:chOff x="0" y="0"/>
            <a:chExt cx="5265420" cy="3806190"/>
          </a:xfrm>
        </p:grpSpPr>
        <p:sp>
          <p:nvSpPr>
            <p:cNvPr id="9" name="Freeform 9"/>
            <p:cNvSpPr/>
            <p:nvPr/>
          </p:nvSpPr>
          <p:spPr>
            <a:xfrm>
              <a:off x="15240" y="15240"/>
              <a:ext cx="5234940" cy="3774440"/>
            </a:xfrm>
            <a:custGeom>
              <a:avLst/>
              <a:gdLst/>
              <a:ahLst/>
              <a:cxnLst/>
              <a:rect l="l" t="t" r="r" b="b"/>
              <a:pathLst>
                <a:path w="5234940" h="3774440">
                  <a:moveTo>
                    <a:pt x="5234940" y="2413000"/>
                  </a:moveTo>
                  <a:lnTo>
                    <a:pt x="5234940" y="3201670"/>
                  </a:lnTo>
                  <a:cubicBezTo>
                    <a:pt x="5234940" y="3517900"/>
                    <a:pt x="4978400" y="3774440"/>
                    <a:pt x="4662170" y="3774440"/>
                  </a:cubicBezTo>
                  <a:lnTo>
                    <a:pt x="2617470" y="3774440"/>
                  </a:lnTo>
                  <a:lnTo>
                    <a:pt x="574040" y="3774440"/>
                  </a:lnTo>
                  <a:cubicBezTo>
                    <a:pt x="257810" y="3774440"/>
                    <a:pt x="0" y="3517900"/>
                    <a:pt x="0" y="3201670"/>
                  </a:cubicBezTo>
                  <a:lnTo>
                    <a:pt x="0" y="2413000"/>
                  </a:lnTo>
                  <a:cubicBezTo>
                    <a:pt x="0" y="1576070"/>
                    <a:pt x="875030" y="0"/>
                    <a:pt x="2617470" y="0"/>
                  </a:cubicBezTo>
                  <a:cubicBezTo>
                    <a:pt x="4359910" y="0"/>
                    <a:pt x="5234940" y="1576070"/>
                    <a:pt x="5234940" y="2413000"/>
                  </a:cubicBezTo>
                  <a:close/>
                </a:path>
              </a:pathLst>
            </a:custGeom>
            <a:blipFill>
              <a:blip r:embed="rId5"/>
              <a:stretch>
                <a:fillRect t="-15289" b="-15289"/>
              </a:stretch>
            </a:blipFill>
          </p:spPr>
        </p:sp>
        <p:sp>
          <p:nvSpPr>
            <p:cNvPr id="10" name="Freeform 10"/>
            <p:cNvSpPr/>
            <p:nvPr/>
          </p:nvSpPr>
          <p:spPr>
            <a:xfrm>
              <a:off x="0" y="0"/>
              <a:ext cx="5265420" cy="3806190"/>
            </a:xfrm>
            <a:custGeom>
              <a:avLst/>
              <a:gdLst/>
              <a:ahLst/>
              <a:cxnLst/>
              <a:rect l="l" t="t" r="r" b="b"/>
              <a:pathLst>
                <a:path w="5265420" h="3806190">
                  <a:moveTo>
                    <a:pt x="4676140" y="3806190"/>
                  </a:moveTo>
                  <a:lnTo>
                    <a:pt x="589280" y="3806190"/>
                  </a:lnTo>
                  <a:cubicBezTo>
                    <a:pt x="264160" y="3806190"/>
                    <a:pt x="0" y="3542030"/>
                    <a:pt x="0" y="3216910"/>
                  </a:cubicBezTo>
                  <a:lnTo>
                    <a:pt x="0" y="2428240"/>
                  </a:lnTo>
                  <a:cubicBezTo>
                    <a:pt x="0" y="1955800"/>
                    <a:pt x="259080" y="1355090"/>
                    <a:pt x="659130" y="897890"/>
                  </a:cubicBezTo>
                  <a:cubicBezTo>
                    <a:pt x="1018540" y="488950"/>
                    <a:pt x="1652270" y="0"/>
                    <a:pt x="2632710" y="0"/>
                  </a:cubicBezTo>
                  <a:cubicBezTo>
                    <a:pt x="3614420" y="0"/>
                    <a:pt x="4246880" y="488950"/>
                    <a:pt x="4606290" y="897890"/>
                  </a:cubicBezTo>
                  <a:cubicBezTo>
                    <a:pt x="5006340" y="1355090"/>
                    <a:pt x="5265420" y="1955800"/>
                    <a:pt x="5265420" y="2428240"/>
                  </a:cubicBezTo>
                  <a:lnTo>
                    <a:pt x="5265420" y="3216910"/>
                  </a:lnTo>
                  <a:cubicBezTo>
                    <a:pt x="5265420" y="3542030"/>
                    <a:pt x="5001260" y="3806190"/>
                    <a:pt x="4676140" y="3806190"/>
                  </a:cubicBezTo>
                  <a:close/>
                  <a:moveTo>
                    <a:pt x="2632710" y="31750"/>
                  </a:moveTo>
                  <a:cubicBezTo>
                    <a:pt x="1663700" y="31750"/>
                    <a:pt x="1037590" y="514350"/>
                    <a:pt x="683260" y="919480"/>
                  </a:cubicBezTo>
                  <a:cubicBezTo>
                    <a:pt x="287020" y="1370330"/>
                    <a:pt x="31750" y="1963420"/>
                    <a:pt x="31750" y="2428240"/>
                  </a:cubicBezTo>
                  <a:lnTo>
                    <a:pt x="31750" y="3216910"/>
                  </a:lnTo>
                  <a:cubicBezTo>
                    <a:pt x="31750" y="3524250"/>
                    <a:pt x="281940" y="3774440"/>
                    <a:pt x="589280" y="3774440"/>
                  </a:cubicBezTo>
                  <a:lnTo>
                    <a:pt x="4676140" y="3774440"/>
                  </a:lnTo>
                  <a:cubicBezTo>
                    <a:pt x="4983480" y="3774440"/>
                    <a:pt x="5233670" y="3524250"/>
                    <a:pt x="5233670" y="3216910"/>
                  </a:cubicBezTo>
                  <a:lnTo>
                    <a:pt x="5233670" y="2428240"/>
                  </a:lnTo>
                  <a:cubicBezTo>
                    <a:pt x="5233670" y="1963420"/>
                    <a:pt x="4978400" y="1370330"/>
                    <a:pt x="4582160" y="918210"/>
                  </a:cubicBezTo>
                  <a:cubicBezTo>
                    <a:pt x="4227830" y="514350"/>
                    <a:pt x="3601720" y="31750"/>
                    <a:pt x="2632710" y="31750"/>
                  </a:cubicBezTo>
                  <a:close/>
                </a:path>
              </a:pathLst>
            </a:custGeom>
            <a:solidFill>
              <a:srgbClr val="F1F2F2"/>
            </a:solidFill>
          </p:spPr>
        </p:sp>
      </p:grpSp>
      <p:grpSp>
        <p:nvGrpSpPr>
          <p:cNvPr id="11" name="Group 11"/>
          <p:cNvGrpSpPr/>
          <p:nvPr/>
        </p:nvGrpSpPr>
        <p:grpSpPr>
          <a:xfrm>
            <a:off x="0" y="0"/>
            <a:ext cx="724086" cy="10287000"/>
            <a:chOff x="0" y="0"/>
            <a:chExt cx="965448" cy="13716000"/>
          </a:xfrm>
        </p:grpSpPr>
        <p:pic>
          <p:nvPicPr>
            <p:cNvPr id="12" name="Picture 12"/>
            <p:cNvPicPr>
              <a:picLocks noChangeAspect="1"/>
            </p:cNvPicPr>
            <p:nvPr/>
          </p:nvPicPr>
          <p:blipFill>
            <a:blip r:embed="rId6">
              <a:alphaModFix amt="64000"/>
            </a:blip>
            <a:srcRect l="45142" r="45142"/>
            <a:stretch>
              <a:fillRect/>
            </a:stretch>
          </p:blipFill>
          <p:spPr>
            <a:xfrm>
              <a:off x="0" y="0"/>
              <a:ext cx="965448" cy="13716000"/>
            </a:xfrm>
            <a:prstGeom prst="rect">
              <a:avLst/>
            </a:prstGeom>
          </p:spPr>
        </p:pic>
      </p:grpSp>
      <p:grpSp>
        <p:nvGrpSpPr>
          <p:cNvPr id="13" name="Group 13"/>
          <p:cNvGrpSpPr/>
          <p:nvPr/>
        </p:nvGrpSpPr>
        <p:grpSpPr>
          <a:xfrm>
            <a:off x="17580272" y="0"/>
            <a:ext cx="724086" cy="10287000"/>
            <a:chOff x="0" y="0"/>
            <a:chExt cx="965448" cy="13716000"/>
          </a:xfrm>
        </p:grpSpPr>
        <p:pic>
          <p:nvPicPr>
            <p:cNvPr id="14" name="Picture 14"/>
            <p:cNvPicPr>
              <a:picLocks noChangeAspect="1"/>
            </p:cNvPicPr>
            <p:nvPr/>
          </p:nvPicPr>
          <p:blipFill>
            <a:blip r:embed="rId6">
              <a:alphaModFix amt="64000"/>
            </a:blip>
            <a:srcRect l="45142" r="45142"/>
            <a:stretch>
              <a:fillRect/>
            </a:stretch>
          </p:blipFill>
          <p:spPr>
            <a:xfrm>
              <a:off x="0" y="0"/>
              <a:ext cx="965448" cy="13716000"/>
            </a:xfrm>
            <a:prstGeom prst="rect">
              <a:avLst/>
            </a:prstGeom>
          </p:spPr>
        </p:pic>
      </p:grpSp>
      <p:sp>
        <p:nvSpPr>
          <p:cNvPr id="15" name="TextBox 15"/>
          <p:cNvSpPr txBox="1"/>
          <p:nvPr/>
        </p:nvSpPr>
        <p:spPr>
          <a:xfrm>
            <a:off x="891181" y="9265655"/>
            <a:ext cx="2475295" cy="356235"/>
          </a:xfrm>
          <a:prstGeom prst="rect">
            <a:avLst/>
          </a:prstGeom>
        </p:spPr>
        <p:txBody>
          <a:bodyPr lIns="0" tIns="0" rIns="0" bIns="0" rtlCol="0" anchor="t">
            <a:spAutoFit/>
          </a:bodyPr>
          <a:lstStyle/>
          <a:p>
            <a:pPr algn="just">
              <a:lnSpc>
                <a:spcPts val="2940"/>
              </a:lnSpc>
            </a:pPr>
            <a:r>
              <a:rPr lang="en-US" sz="2100">
                <a:solidFill>
                  <a:srgbClr val="FFFFFF"/>
                </a:solidFill>
                <a:latin typeface="Montserrat"/>
              </a:rPr>
              <a:t>05</a:t>
            </a:r>
          </a:p>
        </p:txBody>
      </p:sp>
      <p:sp>
        <p:nvSpPr>
          <p:cNvPr id="16" name="TextBox 16"/>
          <p:cNvSpPr txBox="1"/>
          <p:nvPr/>
        </p:nvSpPr>
        <p:spPr>
          <a:xfrm>
            <a:off x="14933527" y="672465"/>
            <a:ext cx="2475295" cy="356235"/>
          </a:xfrm>
          <a:prstGeom prst="rect">
            <a:avLst/>
          </a:prstGeom>
        </p:spPr>
        <p:txBody>
          <a:bodyPr lIns="0" tIns="0" rIns="0" bIns="0" rtlCol="0" anchor="t">
            <a:spAutoFit/>
          </a:bodyPr>
          <a:lstStyle/>
          <a:p>
            <a:pPr algn="r">
              <a:lnSpc>
                <a:spcPts val="2940"/>
              </a:lnSpc>
            </a:pPr>
            <a:r>
              <a:rPr lang="en-US" sz="2100">
                <a:solidFill>
                  <a:srgbClr val="FFFFFF"/>
                </a:solidFill>
                <a:latin typeface="Montserrat"/>
              </a:rPr>
              <a:t>23 JANUARY</a:t>
            </a:r>
          </a:p>
        </p:txBody>
      </p:sp>
      <p:sp>
        <p:nvSpPr>
          <p:cNvPr id="17" name="TextBox 17"/>
          <p:cNvSpPr txBox="1"/>
          <p:nvPr/>
        </p:nvSpPr>
        <p:spPr>
          <a:xfrm>
            <a:off x="891181" y="672465"/>
            <a:ext cx="6134472" cy="323215"/>
          </a:xfrm>
          <a:prstGeom prst="rect">
            <a:avLst/>
          </a:prstGeom>
        </p:spPr>
        <p:txBody>
          <a:bodyPr lIns="0" tIns="0" rIns="0" bIns="0" rtlCol="0" anchor="t">
            <a:spAutoFit/>
          </a:bodyPr>
          <a:lstStyle/>
          <a:p>
            <a:pPr algn="l">
              <a:lnSpc>
                <a:spcPts val="2660"/>
              </a:lnSpc>
            </a:pPr>
            <a:r>
              <a:rPr lang="en-US" sz="1900" spc="239">
                <a:solidFill>
                  <a:srgbClr val="FFFFFF"/>
                </a:solidFill>
                <a:latin typeface="Montserrat"/>
              </a:rPr>
              <a:t>TÁC HẠI VỀ XÃ HỘI </a:t>
            </a:r>
          </a:p>
        </p:txBody>
      </p:sp>
      <p:sp>
        <p:nvSpPr>
          <p:cNvPr id="18" name="TextBox 18"/>
          <p:cNvSpPr txBox="1"/>
          <p:nvPr/>
        </p:nvSpPr>
        <p:spPr>
          <a:xfrm>
            <a:off x="5552988" y="1718231"/>
            <a:ext cx="7850383" cy="915455"/>
          </a:xfrm>
          <a:prstGeom prst="rect">
            <a:avLst/>
          </a:prstGeom>
        </p:spPr>
        <p:txBody>
          <a:bodyPr lIns="0" tIns="0" rIns="0" bIns="0" rtlCol="0" anchor="t">
            <a:spAutoFit/>
          </a:bodyPr>
          <a:lstStyle/>
          <a:p>
            <a:pPr algn="ctr">
              <a:lnSpc>
                <a:spcPts val="6615"/>
              </a:lnSpc>
            </a:pPr>
            <a:r>
              <a:rPr lang="en-US" sz="7270">
                <a:solidFill>
                  <a:srgbClr val="FFFFFF"/>
                </a:solidFill>
                <a:latin typeface="The Seasons"/>
              </a:rPr>
              <a:t>Tác hại về xã hội </a:t>
            </a:r>
          </a:p>
        </p:txBody>
      </p:sp>
      <p:sp>
        <p:nvSpPr>
          <p:cNvPr id="19" name="TextBox 19"/>
          <p:cNvSpPr txBox="1"/>
          <p:nvPr/>
        </p:nvSpPr>
        <p:spPr>
          <a:xfrm>
            <a:off x="879184" y="2413487"/>
            <a:ext cx="6329485" cy="2730013"/>
          </a:xfrm>
          <a:prstGeom prst="rect">
            <a:avLst/>
          </a:prstGeom>
        </p:spPr>
        <p:txBody>
          <a:bodyPr lIns="0" tIns="0" rIns="0" bIns="0" rtlCol="0" anchor="t">
            <a:spAutoFit/>
          </a:bodyPr>
          <a:lstStyle/>
          <a:p>
            <a:pPr algn="ctr">
              <a:lnSpc>
                <a:spcPts val="3098"/>
              </a:lnSpc>
            </a:pPr>
            <a:r>
              <a:rPr lang="en-US" sz="2213">
                <a:solidFill>
                  <a:srgbClr val="FFFFFF"/>
                </a:solidFill>
                <a:latin typeface="Noto Serif Display"/>
              </a:rPr>
              <a:t>Ma túy có thể gây ra nhiều vấn đề xã hội nghiêm trọng, bao gồm:</a:t>
            </a:r>
          </a:p>
          <a:p>
            <a:pPr marL="477821" lvl="1" indent="-238910" algn="ctr">
              <a:lnSpc>
                <a:spcPts val="3098"/>
              </a:lnSpc>
              <a:buFont typeface="Arial"/>
              <a:buChar char="•"/>
            </a:pPr>
            <a:r>
              <a:rPr lang="en-US" sz="2213">
                <a:solidFill>
                  <a:srgbClr val="FFFFFF"/>
                </a:solidFill>
                <a:latin typeface="Noto Serif Display"/>
              </a:rPr>
              <a:t>Tội phạm</a:t>
            </a:r>
          </a:p>
          <a:p>
            <a:pPr marL="477821" lvl="1" indent="-238910" algn="ctr">
              <a:lnSpc>
                <a:spcPts val="3098"/>
              </a:lnSpc>
              <a:buFont typeface="Arial"/>
              <a:buChar char="•"/>
            </a:pPr>
            <a:r>
              <a:rPr lang="en-US" sz="2213">
                <a:solidFill>
                  <a:srgbClr val="FFFFFF"/>
                </a:solidFill>
                <a:latin typeface="Noto Serif Display"/>
              </a:rPr>
              <a:t>Tai nạn</a:t>
            </a:r>
          </a:p>
          <a:p>
            <a:pPr marL="477821" lvl="1" indent="-238910" algn="ctr">
              <a:lnSpc>
                <a:spcPts val="3098"/>
              </a:lnSpc>
              <a:buFont typeface="Arial"/>
              <a:buChar char="•"/>
            </a:pPr>
            <a:r>
              <a:rPr lang="en-US" sz="2213">
                <a:solidFill>
                  <a:srgbClr val="FFFFFF"/>
                </a:solidFill>
                <a:latin typeface="Noto Serif Display"/>
              </a:rPr>
              <a:t>Nghèo đói</a:t>
            </a:r>
          </a:p>
          <a:p>
            <a:pPr marL="477821" lvl="1" indent="-238910" algn="ctr">
              <a:lnSpc>
                <a:spcPts val="3098"/>
              </a:lnSpc>
              <a:buFont typeface="Arial"/>
              <a:buChar char="•"/>
            </a:pPr>
            <a:r>
              <a:rPr lang="en-US" sz="2213">
                <a:solidFill>
                  <a:srgbClr val="FFFFFF"/>
                </a:solidFill>
                <a:latin typeface="Noto Serif Display"/>
              </a:rPr>
              <a:t>Vô gia cư</a:t>
            </a:r>
          </a:p>
          <a:p>
            <a:pPr marL="477821" lvl="1" indent="-238910" algn="ctr">
              <a:lnSpc>
                <a:spcPts val="3098"/>
              </a:lnSpc>
              <a:buFont typeface="Arial"/>
              <a:buChar char="•"/>
            </a:pPr>
            <a:r>
              <a:rPr lang="en-US" sz="2213">
                <a:solidFill>
                  <a:srgbClr val="FFFFFF"/>
                </a:solidFill>
                <a:latin typeface="Noto Serif Display"/>
              </a:rPr>
              <a:t>Tan vỡ gia đình</a:t>
            </a:r>
          </a:p>
        </p:txBody>
      </p:sp>
      <p:sp>
        <p:nvSpPr>
          <p:cNvPr id="20" name="TextBox 20"/>
          <p:cNvSpPr txBox="1"/>
          <p:nvPr/>
        </p:nvSpPr>
        <p:spPr>
          <a:xfrm>
            <a:off x="891181" y="5105400"/>
            <a:ext cx="6454721" cy="1881061"/>
          </a:xfrm>
          <a:prstGeom prst="rect">
            <a:avLst/>
          </a:prstGeom>
        </p:spPr>
        <p:txBody>
          <a:bodyPr lIns="0" tIns="0" rIns="0" bIns="0" rtlCol="0" anchor="t">
            <a:spAutoFit/>
          </a:bodyPr>
          <a:lstStyle/>
          <a:p>
            <a:pPr algn="ctr">
              <a:lnSpc>
                <a:spcPts val="3457"/>
              </a:lnSpc>
            </a:pPr>
            <a:r>
              <a:rPr lang="en-US" sz="2469">
                <a:solidFill>
                  <a:srgbClr val="FFFFFF"/>
                </a:solidFill>
                <a:latin typeface="Noto Serif Display"/>
              </a:rPr>
              <a:t>      Ma túy có thể dẫn đến hành vi phạm tội, chẳng hạn như trộm cắp, mại dâm và buôn bán ma tuý</a:t>
            </a:r>
          </a:p>
          <a:p>
            <a:pPr algn="ctr">
              <a:lnSpc>
                <a:spcPts val="2308"/>
              </a:lnSpc>
            </a:pPr>
            <a:r>
              <a:rPr lang="en-US" sz="1648">
                <a:solidFill>
                  <a:srgbClr val="FFFFFF"/>
                </a:solidFill>
                <a:latin typeface="Noto Serif Display"/>
              </a:rPr>
              <a:t>                    </a:t>
            </a:r>
          </a:p>
          <a:p>
            <a:pPr algn="ctr">
              <a:lnSpc>
                <a:spcPts val="2330"/>
              </a:lnSpc>
            </a:pPr>
            <a:r>
              <a:rPr lang="en-US" sz="1664">
                <a:solidFill>
                  <a:srgbClr val="FFFFFF"/>
                </a:solidFill>
                <a:latin typeface="Noto Serif Display"/>
              </a:rPr>
              <a:t> </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2202" b="-21428"/>
            </a:stretch>
          </a:blipFill>
        </p:spPr>
        <p:txBody>
          <a:bodyPr/>
          <a:lstStyle/>
          <a:p>
            <a:endParaRPr lang="en-US" dirty="0"/>
          </a:p>
        </p:txBody>
      </p:sp>
      <p:sp>
        <p:nvSpPr>
          <p:cNvPr id="3" name="AutoShape 3"/>
          <p:cNvSpPr/>
          <p:nvPr/>
        </p:nvSpPr>
        <p:spPr>
          <a:xfrm rot="1980">
            <a:off x="879182" y="9083672"/>
            <a:ext cx="16529635" cy="0"/>
          </a:xfrm>
          <a:prstGeom prst="line">
            <a:avLst/>
          </a:prstGeom>
          <a:ln w="19050" cap="flat">
            <a:solidFill>
              <a:srgbClr val="FFFFFF"/>
            </a:solidFill>
            <a:prstDash val="solid"/>
            <a:headEnd type="none" w="sm" len="sm"/>
            <a:tailEnd type="none" w="sm" len="sm"/>
          </a:ln>
        </p:spPr>
      </p:sp>
      <p:sp>
        <p:nvSpPr>
          <p:cNvPr id="4" name="AutoShape 4"/>
          <p:cNvSpPr/>
          <p:nvPr/>
        </p:nvSpPr>
        <p:spPr>
          <a:xfrm rot="1980">
            <a:off x="879182" y="1184278"/>
            <a:ext cx="16529635" cy="0"/>
          </a:xfrm>
          <a:prstGeom prst="line">
            <a:avLst/>
          </a:prstGeom>
          <a:ln w="19050" cap="flat">
            <a:solidFill>
              <a:srgbClr val="FFFFFF"/>
            </a:solidFill>
            <a:prstDash val="solid"/>
            <a:headEnd type="none" w="sm" len="sm"/>
            <a:tailEnd type="none" w="sm" len="sm"/>
          </a:ln>
        </p:spPr>
      </p:sp>
      <p:sp>
        <p:nvSpPr>
          <p:cNvPr id="5" name="Freeform 5"/>
          <p:cNvSpPr/>
          <p:nvPr/>
        </p:nvSpPr>
        <p:spPr>
          <a:xfrm>
            <a:off x="17047552" y="9356645"/>
            <a:ext cx="361269" cy="212355"/>
          </a:xfrm>
          <a:custGeom>
            <a:avLst/>
            <a:gdLst/>
            <a:ahLst/>
            <a:cxnLst/>
            <a:rect l="l" t="t" r="r" b="b"/>
            <a:pathLst>
              <a:path w="361269" h="212355">
                <a:moveTo>
                  <a:pt x="0" y="0"/>
                </a:moveTo>
                <a:lnTo>
                  <a:pt x="361270" y="0"/>
                </a:lnTo>
                <a:lnTo>
                  <a:pt x="361270" y="212354"/>
                </a:lnTo>
                <a:lnTo>
                  <a:pt x="0" y="212354"/>
                </a:lnTo>
                <a:lnTo>
                  <a:pt x="0" y="0"/>
                </a:lnTo>
                <a:close/>
              </a:path>
            </a:pathLst>
          </a:custGeom>
          <a:blipFill>
            <a:blip r:embed="rId3">
              <a:extLst>
                <a:ext uri="{96DAC541-7B7A-43D3-8B79-37D633B846F1}">
                  <asvg:svgBlip xmlns:asvg="http://schemas.microsoft.com/office/drawing/2016/SVG/main" r:embed="rId4"/>
                </a:ext>
              </a:extLst>
            </a:blip>
            <a:stretch>
              <a:fillRect l="-39894" b="-128909"/>
            </a:stretch>
          </a:blipFill>
        </p:spPr>
      </p:sp>
      <p:sp>
        <p:nvSpPr>
          <p:cNvPr id="6" name="Freeform 6"/>
          <p:cNvSpPr/>
          <p:nvPr/>
        </p:nvSpPr>
        <p:spPr>
          <a:xfrm>
            <a:off x="2879045" y="1549974"/>
            <a:ext cx="2475295" cy="1854082"/>
          </a:xfrm>
          <a:custGeom>
            <a:avLst/>
            <a:gdLst/>
            <a:ahLst/>
            <a:cxnLst/>
            <a:rect l="l" t="t" r="r" b="b"/>
            <a:pathLst>
              <a:path w="2475295" h="1854082">
                <a:moveTo>
                  <a:pt x="0" y="0"/>
                </a:moveTo>
                <a:lnTo>
                  <a:pt x="2475295" y="0"/>
                </a:lnTo>
                <a:lnTo>
                  <a:pt x="2475295" y="1854082"/>
                </a:lnTo>
                <a:lnTo>
                  <a:pt x="0" y="1854082"/>
                </a:lnTo>
                <a:lnTo>
                  <a:pt x="0" y="0"/>
                </a:lnTo>
                <a:close/>
              </a:path>
            </a:pathLst>
          </a:custGeom>
          <a:blipFill>
            <a:blip r:embed="rId5"/>
            <a:stretch>
              <a:fillRect/>
            </a:stretch>
          </a:blipFill>
        </p:spPr>
      </p:sp>
      <p:sp>
        <p:nvSpPr>
          <p:cNvPr id="7" name="TextBox 7"/>
          <p:cNvSpPr txBox="1"/>
          <p:nvPr/>
        </p:nvSpPr>
        <p:spPr>
          <a:xfrm>
            <a:off x="1562181" y="4157651"/>
            <a:ext cx="6989779" cy="1286637"/>
          </a:xfrm>
          <a:prstGeom prst="rect">
            <a:avLst/>
          </a:prstGeom>
        </p:spPr>
        <p:txBody>
          <a:bodyPr lIns="0" tIns="0" rIns="0" bIns="0" rtlCol="0" anchor="t">
            <a:spAutoFit/>
          </a:bodyPr>
          <a:lstStyle/>
          <a:p>
            <a:pPr algn="ctr">
              <a:lnSpc>
                <a:spcPts val="10457"/>
              </a:lnSpc>
            </a:pPr>
            <a:r>
              <a:rPr lang="en-US" sz="7469">
                <a:solidFill>
                  <a:srgbClr val="FFFFFF"/>
                </a:solidFill>
                <a:latin typeface="The Seasons"/>
              </a:rPr>
              <a:t>Kết Luận</a:t>
            </a:r>
          </a:p>
        </p:txBody>
      </p:sp>
      <p:sp>
        <p:nvSpPr>
          <p:cNvPr id="8" name="TextBox 8"/>
          <p:cNvSpPr txBox="1"/>
          <p:nvPr/>
        </p:nvSpPr>
        <p:spPr>
          <a:xfrm>
            <a:off x="7267012" y="1969504"/>
            <a:ext cx="7956011" cy="6139180"/>
          </a:xfrm>
          <a:prstGeom prst="rect">
            <a:avLst/>
          </a:prstGeom>
        </p:spPr>
        <p:txBody>
          <a:bodyPr lIns="0" tIns="0" rIns="0" bIns="0" rtlCol="0" anchor="t">
            <a:spAutoFit/>
          </a:bodyPr>
          <a:lstStyle/>
          <a:p>
            <a:pPr algn="l">
              <a:lnSpc>
                <a:spcPts val="2870"/>
              </a:lnSpc>
            </a:pPr>
            <a:r>
              <a:rPr lang="en-US" sz="2050" spc="200">
                <a:solidFill>
                  <a:srgbClr val="FFFFFF"/>
                </a:solidFill>
                <a:latin typeface="Montserrat"/>
              </a:rPr>
              <a:t>Ma túy là một vấn đề nghiêm trọng có thể gây ra nhiều tác hại về sức khỏe, tâm lý và xã hội.</a:t>
            </a:r>
          </a:p>
          <a:p>
            <a:pPr algn="l">
              <a:lnSpc>
                <a:spcPts val="2870"/>
              </a:lnSpc>
            </a:pPr>
            <a:endParaRPr lang="en-US" sz="2050" spc="200">
              <a:solidFill>
                <a:srgbClr val="FFFFFF"/>
              </a:solidFill>
              <a:latin typeface="Montserrat"/>
            </a:endParaRPr>
          </a:p>
          <a:p>
            <a:pPr algn="l">
              <a:lnSpc>
                <a:spcPts val="2870"/>
              </a:lnSpc>
            </a:pPr>
            <a:r>
              <a:rPr lang="en-US" sz="2050" spc="200">
                <a:solidFill>
                  <a:srgbClr val="FFFFFF"/>
                </a:solidFill>
                <a:latin typeface="Montserrat"/>
              </a:rPr>
              <a:t>Điều quan trọng là phải nhận thức được những rủi ro của việc sử dụng ma túy và tìm kiếm sự giúp đỡ nếu bạn hoặc ai đó bạn biết đang gặp vấn đề. Có nhiều nguồn lực sẵn có để giúp những người đang phải vật lộn với chứng nghiện ma túy, bao gồm các chương trình điều trị, các nhóm hỗ trợ và các đường dây nóng.</a:t>
            </a:r>
          </a:p>
          <a:p>
            <a:pPr algn="l">
              <a:lnSpc>
                <a:spcPts val="2870"/>
              </a:lnSpc>
            </a:pPr>
            <a:endParaRPr lang="en-US" sz="2050" spc="200">
              <a:solidFill>
                <a:srgbClr val="FFFFFF"/>
              </a:solidFill>
              <a:latin typeface="Montserrat"/>
            </a:endParaRPr>
          </a:p>
          <a:p>
            <a:pPr algn="l">
              <a:lnSpc>
                <a:spcPts val="2870"/>
              </a:lnSpc>
            </a:pPr>
            <a:r>
              <a:rPr lang="en-US" sz="2050" spc="200">
                <a:solidFill>
                  <a:srgbClr val="FFFFFF"/>
                </a:solidFill>
                <a:latin typeface="Montserrat"/>
              </a:rPr>
              <a:t>Ma túy là một vấn đề có thể phòng ngừa được. Bằng cách giáo dục mọi người về những rủi ro của việc sử dụng ma túy </a:t>
            </a:r>
          </a:p>
          <a:p>
            <a:pPr algn="l">
              <a:lnSpc>
                <a:spcPts val="2870"/>
              </a:lnSpc>
            </a:pPr>
            <a:endParaRPr lang="en-US" sz="2050" spc="200">
              <a:solidFill>
                <a:srgbClr val="FFFFFF"/>
              </a:solidFill>
              <a:latin typeface="Montserrat"/>
            </a:endParaRPr>
          </a:p>
        </p:txBody>
      </p:sp>
      <p:sp>
        <p:nvSpPr>
          <p:cNvPr id="9" name="Freeform 9"/>
          <p:cNvSpPr/>
          <p:nvPr/>
        </p:nvSpPr>
        <p:spPr>
          <a:xfrm>
            <a:off x="14705051" y="6195950"/>
            <a:ext cx="2932246" cy="2635309"/>
          </a:xfrm>
          <a:custGeom>
            <a:avLst/>
            <a:gdLst/>
            <a:ahLst/>
            <a:cxnLst/>
            <a:rect l="l" t="t" r="r" b="b"/>
            <a:pathLst>
              <a:path w="2932246" h="2635309">
                <a:moveTo>
                  <a:pt x="0" y="0"/>
                </a:moveTo>
                <a:lnTo>
                  <a:pt x="2932246" y="0"/>
                </a:lnTo>
                <a:lnTo>
                  <a:pt x="2932246" y="2635310"/>
                </a:lnTo>
                <a:lnTo>
                  <a:pt x="0" y="2635310"/>
                </a:lnTo>
                <a:lnTo>
                  <a:pt x="0" y="0"/>
                </a:lnTo>
                <a:close/>
              </a:path>
            </a:pathLst>
          </a:custGeom>
          <a:blipFill>
            <a:blip r:embed="rId6"/>
            <a:stretch>
              <a:fillRect/>
            </a:stretch>
          </a:blipFill>
        </p:spPr>
      </p:sp>
      <p:sp>
        <p:nvSpPr>
          <p:cNvPr id="10" name="TextBox 10"/>
          <p:cNvSpPr txBox="1"/>
          <p:nvPr/>
        </p:nvSpPr>
        <p:spPr>
          <a:xfrm>
            <a:off x="891181" y="9265655"/>
            <a:ext cx="2475295" cy="356235"/>
          </a:xfrm>
          <a:prstGeom prst="rect">
            <a:avLst/>
          </a:prstGeom>
        </p:spPr>
        <p:txBody>
          <a:bodyPr lIns="0" tIns="0" rIns="0" bIns="0" rtlCol="0" anchor="t">
            <a:spAutoFit/>
          </a:bodyPr>
          <a:lstStyle/>
          <a:p>
            <a:pPr algn="just">
              <a:lnSpc>
                <a:spcPts val="2940"/>
              </a:lnSpc>
            </a:pPr>
            <a:r>
              <a:rPr lang="en-US" sz="2100">
                <a:solidFill>
                  <a:srgbClr val="FFFFFF"/>
                </a:solidFill>
                <a:latin typeface="Montserrat"/>
              </a:rPr>
              <a:t>06</a:t>
            </a:r>
          </a:p>
        </p:txBody>
      </p:sp>
      <p:sp>
        <p:nvSpPr>
          <p:cNvPr id="12" name="TextBox 12"/>
          <p:cNvSpPr txBox="1"/>
          <p:nvPr/>
        </p:nvSpPr>
        <p:spPr>
          <a:xfrm>
            <a:off x="14933527" y="672465"/>
            <a:ext cx="2475295" cy="356235"/>
          </a:xfrm>
          <a:prstGeom prst="rect">
            <a:avLst/>
          </a:prstGeom>
        </p:spPr>
        <p:txBody>
          <a:bodyPr lIns="0" tIns="0" rIns="0" bIns="0" rtlCol="0" anchor="t">
            <a:spAutoFit/>
          </a:bodyPr>
          <a:lstStyle/>
          <a:p>
            <a:pPr algn="r">
              <a:lnSpc>
                <a:spcPts val="2940"/>
              </a:lnSpc>
            </a:pPr>
            <a:r>
              <a:rPr lang="en-US" sz="2100">
                <a:solidFill>
                  <a:srgbClr val="FFFFFF"/>
                </a:solidFill>
                <a:latin typeface="Montserrat"/>
              </a:rPr>
              <a:t>May 8th</a:t>
            </a:r>
          </a:p>
        </p:txBody>
      </p:sp>
      <p:sp>
        <p:nvSpPr>
          <p:cNvPr id="13" name="TextBox 13"/>
          <p:cNvSpPr txBox="1"/>
          <p:nvPr/>
        </p:nvSpPr>
        <p:spPr>
          <a:xfrm>
            <a:off x="891181" y="672465"/>
            <a:ext cx="6134472" cy="323215"/>
          </a:xfrm>
          <a:prstGeom prst="rect">
            <a:avLst/>
          </a:prstGeom>
        </p:spPr>
        <p:txBody>
          <a:bodyPr lIns="0" tIns="0" rIns="0" bIns="0" rtlCol="0" anchor="t">
            <a:spAutoFit/>
          </a:bodyPr>
          <a:lstStyle/>
          <a:p>
            <a:pPr algn="l">
              <a:lnSpc>
                <a:spcPts val="2660"/>
              </a:lnSpc>
            </a:pPr>
            <a:r>
              <a:rPr lang="en-US" sz="1900" spc="239">
                <a:solidFill>
                  <a:srgbClr val="FFFFFF"/>
                </a:solidFill>
                <a:latin typeface="Montserrat"/>
              </a:rPr>
              <a:t>KẾT LUẬN</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r="-51708" b="-31143"/>
            </a:stretch>
          </a:blipFill>
        </p:spPr>
      </p:sp>
      <p:sp>
        <p:nvSpPr>
          <p:cNvPr id="3" name="AutoShape 3"/>
          <p:cNvSpPr/>
          <p:nvPr/>
        </p:nvSpPr>
        <p:spPr>
          <a:xfrm rot="1980">
            <a:off x="879182" y="9083672"/>
            <a:ext cx="16529635" cy="0"/>
          </a:xfrm>
          <a:prstGeom prst="line">
            <a:avLst/>
          </a:prstGeom>
          <a:ln w="19050" cap="flat">
            <a:solidFill>
              <a:srgbClr val="FFFFFF"/>
            </a:solidFill>
            <a:prstDash val="solid"/>
            <a:headEnd type="none" w="sm" len="sm"/>
            <a:tailEnd type="none" w="sm" len="sm"/>
          </a:ln>
        </p:spPr>
      </p:sp>
      <p:sp>
        <p:nvSpPr>
          <p:cNvPr id="4" name="AutoShape 4"/>
          <p:cNvSpPr/>
          <p:nvPr/>
        </p:nvSpPr>
        <p:spPr>
          <a:xfrm rot="1980">
            <a:off x="879182" y="1184278"/>
            <a:ext cx="16529635" cy="0"/>
          </a:xfrm>
          <a:prstGeom prst="line">
            <a:avLst/>
          </a:prstGeom>
          <a:ln w="19050" cap="flat">
            <a:solidFill>
              <a:srgbClr val="FFFFFF"/>
            </a:solidFill>
            <a:prstDash val="solid"/>
            <a:headEnd type="none" w="sm" len="sm"/>
            <a:tailEnd type="none" w="sm" len="sm"/>
          </a:ln>
        </p:spPr>
      </p:sp>
      <p:sp>
        <p:nvSpPr>
          <p:cNvPr id="5" name="TextBox 5"/>
          <p:cNvSpPr txBox="1"/>
          <p:nvPr/>
        </p:nvSpPr>
        <p:spPr>
          <a:xfrm>
            <a:off x="891181" y="9265655"/>
            <a:ext cx="2475295" cy="356235"/>
          </a:xfrm>
          <a:prstGeom prst="rect">
            <a:avLst/>
          </a:prstGeom>
        </p:spPr>
        <p:txBody>
          <a:bodyPr lIns="0" tIns="0" rIns="0" bIns="0" rtlCol="0" anchor="t">
            <a:spAutoFit/>
          </a:bodyPr>
          <a:lstStyle/>
          <a:p>
            <a:pPr algn="just">
              <a:lnSpc>
                <a:spcPts val="2940"/>
              </a:lnSpc>
            </a:pPr>
            <a:r>
              <a:rPr lang="en-US" sz="2100">
                <a:solidFill>
                  <a:srgbClr val="FFFFFF"/>
                </a:solidFill>
                <a:latin typeface="Montserrat"/>
              </a:rPr>
              <a:t>07</a:t>
            </a:r>
          </a:p>
        </p:txBody>
      </p:sp>
      <p:sp>
        <p:nvSpPr>
          <p:cNvPr id="6" name="TextBox 6"/>
          <p:cNvSpPr txBox="1"/>
          <p:nvPr/>
        </p:nvSpPr>
        <p:spPr>
          <a:xfrm>
            <a:off x="14933527" y="672465"/>
            <a:ext cx="2475295" cy="356235"/>
          </a:xfrm>
          <a:prstGeom prst="rect">
            <a:avLst/>
          </a:prstGeom>
        </p:spPr>
        <p:txBody>
          <a:bodyPr lIns="0" tIns="0" rIns="0" bIns="0" rtlCol="0" anchor="t">
            <a:spAutoFit/>
          </a:bodyPr>
          <a:lstStyle/>
          <a:p>
            <a:pPr algn="r">
              <a:lnSpc>
                <a:spcPts val="2940"/>
              </a:lnSpc>
            </a:pPr>
            <a:r>
              <a:rPr lang="en-US" sz="2100">
                <a:solidFill>
                  <a:srgbClr val="FFFFFF"/>
                </a:solidFill>
                <a:latin typeface="Montserrat"/>
              </a:rPr>
              <a:t>May 8th</a:t>
            </a:r>
          </a:p>
        </p:txBody>
      </p:sp>
      <p:sp>
        <p:nvSpPr>
          <p:cNvPr id="7" name="TextBox 7"/>
          <p:cNvSpPr txBox="1"/>
          <p:nvPr/>
        </p:nvSpPr>
        <p:spPr>
          <a:xfrm>
            <a:off x="891181" y="672465"/>
            <a:ext cx="6134472" cy="323215"/>
          </a:xfrm>
          <a:prstGeom prst="rect">
            <a:avLst/>
          </a:prstGeom>
        </p:spPr>
        <p:txBody>
          <a:bodyPr lIns="0" tIns="0" rIns="0" bIns="0" rtlCol="0" anchor="t">
            <a:spAutoFit/>
          </a:bodyPr>
          <a:lstStyle/>
          <a:p>
            <a:pPr algn="l">
              <a:lnSpc>
                <a:spcPts val="2660"/>
              </a:lnSpc>
            </a:pPr>
            <a:r>
              <a:rPr lang="en-US" sz="1900" spc="239">
                <a:solidFill>
                  <a:srgbClr val="FFFFFF"/>
                </a:solidFill>
                <a:latin typeface="Montserrat"/>
              </a:rPr>
              <a:t>CẢM ƠN</a:t>
            </a:r>
          </a:p>
        </p:txBody>
      </p:sp>
      <p:sp>
        <p:nvSpPr>
          <p:cNvPr id="8" name="TextBox 8"/>
          <p:cNvSpPr txBox="1"/>
          <p:nvPr/>
        </p:nvSpPr>
        <p:spPr>
          <a:xfrm>
            <a:off x="3693052" y="3368062"/>
            <a:ext cx="10901895" cy="915454"/>
          </a:xfrm>
          <a:prstGeom prst="rect">
            <a:avLst/>
          </a:prstGeom>
        </p:spPr>
        <p:txBody>
          <a:bodyPr lIns="0" tIns="0" rIns="0" bIns="0" rtlCol="0" anchor="t">
            <a:spAutoFit/>
          </a:bodyPr>
          <a:lstStyle/>
          <a:p>
            <a:pPr algn="ctr">
              <a:lnSpc>
                <a:spcPts val="6615"/>
              </a:lnSpc>
            </a:pPr>
            <a:r>
              <a:rPr lang="en-US" sz="7269">
                <a:solidFill>
                  <a:srgbClr val="FFFFFF"/>
                </a:solidFill>
                <a:latin typeface="The Seasons"/>
              </a:rPr>
              <a:t>Cảm ơn đã lắng nghe</a:t>
            </a:r>
          </a:p>
        </p:txBody>
      </p:sp>
      <p:sp>
        <p:nvSpPr>
          <p:cNvPr id="9" name="TextBox 9"/>
          <p:cNvSpPr txBox="1"/>
          <p:nvPr/>
        </p:nvSpPr>
        <p:spPr>
          <a:xfrm>
            <a:off x="5405988" y="6245313"/>
            <a:ext cx="7476025" cy="384128"/>
          </a:xfrm>
          <a:prstGeom prst="rect">
            <a:avLst/>
          </a:prstGeom>
        </p:spPr>
        <p:txBody>
          <a:bodyPr lIns="0" tIns="0" rIns="0" bIns="0" rtlCol="0" anchor="t">
            <a:spAutoFit/>
          </a:bodyPr>
          <a:lstStyle/>
          <a:p>
            <a:pPr algn="ctr">
              <a:lnSpc>
                <a:spcPts val="3197"/>
              </a:lnSpc>
            </a:pPr>
            <a:r>
              <a:rPr lang="en-US" sz="2284">
                <a:solidFill>
                  <a:srgbClr val="FFFFFF"/>
                </a:solidFill>
                <a:latin typeface="Montserrat"/>
              </a:rPr>
              <a:t>Đừng ngần ngại đặt câu hỏi</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464</Words>
  <Application>Microsoft Office PowerPoint</Application>
  <PresentationFormat>Custom</PresentationFormat>
  <Paragraphs>73</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The Seasons</vt:lpstr>
      <vt:lpstr>Montserrat</vt:lpstr>
      <vt:lpstr>The Seasons Bold</vt:lpstr>
      <vt:lpstr>Arial</vt:lpstr>
      <vt:lpstr>Calibri</vt:lpstr>
      <vt:lpstr>Noto Serif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Vintage Minimalist Animated Artist Portfolio Presentation</dc:title>
  <dc:creator>Huy Đăng</dc:creator>
  <cp:lastModifiedBy>BUI DANG HUY</cp:lastModifiedBy>
  <cp:revision>2</cp:revision>
  <dcterms:created xsi:type="dcterms:W3CDTF">2006-08-16T00:00:00Z</dcterms:created>
  <dcterms:modified xsi:type="dcterms:W3CDTF">2024-05-10T14:14:29Z</dcterms:modified>
  <dc:identifier>DAGEmkLn_Mc</dc:identifier>
</cp:coreProperties>
</file>

<file path=docProps/thumbnail.jpeg>
</file>